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58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ru.ruwiki.ru/wiki/%D0%9A%D0%B8%D1%80%D0%BE%D0%B2_(%D0%9A%D0%B8%D1%80%D0%BE%D0%B2%D1%81%D0%BA%D0%B0%D1%8F_%D0%BE%D0%B1%D0%BB%D0%B0%D1%81%D1%82%D1%8C)" TargetMode="External"/><Relationship Id="rId7" Type="http://schemas.openxmlformats.org/officeDocument/2006/relationships/hyperlink" Target="https://ru.ruwiki.ru/wiki/%D0%9F%D0%B5%D1%80%D0%BC%D1%8C" TargetMode="External"/><Relationship Id="rId2" Type="http://schemas.openxmlformats.org/officeDocument/2006/relationships/hyperlink" Target="https://ru.ruwiki.ru/wiki/%D0%92%D1%8F%D1%82%D0%BA%D0%B0_(%D1%80%D0%B5%D0%BA%D0%B0)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u.ruwiki.ru/wiki/%D0%A8%D0%B0%D1%80%D1%8C%D1%8F" TargetMode="External"/><Relationship Id="rId5" Type="http://schemas.openxmlformats.org/officeDocument/2006/relationships/hyperlink" Target="https://ru.ruwiki.ru/wiki/%D0%9A%D0%BE%D1%81%D1%82%D1%80%D0%BE%D0%BC%D0%B0" TargetMode="External"/><Relationship Id="rId4" Type="http://schemas.openxmlformats.org/officeDocument/2006/relationships/hyperlink" Target="https://ru.ruwiki.ru/wiki/%D0%A0243_(%D0%B0%D0%B2%D1%82%D0%BE%D0%B4%D0%BE%D1%80%D0%BE%D0%B3%D0%B0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ruwiki.ru/wiki/1780_%D0%B3%D0%BE%D0%B4" TargetMode="External"/><Relationship Id="rId2" Type="http://schemas.openxmlformats.org/officeDocument/2006/relationships/hyperlink" Target="https://ru.ruwiki.ru/wiki/1489_%D0%B3%D0%BE%D0%B4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hyperlink" Target="https://ru.ruwiki.ru/wiki/1505_%D0%B3%D0%BE%D0%B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0%B5%D0%BC%D0%BB%D1%8C" TargetMode="External"/><Relationship Id="rId2" Type="http://schemas.openxmlformats.org/officeDocument/2006/relationships/hyperlink" Target="https://ru.wikipedia.org/wiki/%D0%9C%D0%B0%D0%BA%D0%B0%D1%80%D0%BE%D0%B2,_%D0%9B%D0%B5%D0%BE%D0%BD%D0%B8%D0%B4_%D0%94%D0%BC%D0%B8%D1%82%D1%80%D0%B8%D0%B5%D0%B2%D0%B8%D1%8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ru.wikipedia.org/wiki/%D0%94%D0%B5%D1%82%D0%B8%D0%BD%D0%B5%D1%8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1AA80-ED60-8C35-67A5-4948859B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8" y="1364567"/>
            <a:ext cx="5570806" cy="2644725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Город Слободской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974F15-C281-95E3-BFAF-085740177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5889677" y="446743"/>
            <a:ext cx="5289449" cy="4997453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73AADDC6-0D8F-F4E0-5D18-704DE064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5992836"/>
            <a:ext cx="3856037" cy="60491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50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6063F-A691-6524-01EC-EE0340BD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4571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D06A56-84D6-1B14-E2E5-F342E0EBF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844" y="592666"/>
            <a:ext cx="5699565" cy="5198534"/>
          </a:xfrm>
        </p:spPr>
        <p:txBody>
          <a:bodyPr>
            <a:normAutofit/>
          </a:bodyPr>
          <a:lstStyle/>
          <a:p>
            <a:r>
              <a:rPr lang="ru-RU" sz="3600" b="1" dirty="0"/>
              <a:t>Слободской</a:t>
            </a:r>
            <a:r>
              <a:rPr lang="ru-RU" sz="3600" dirty="0"/>
              <a:t> – город в России, административный центр Слободского района и городского округа город Слободской Кировской области.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A8ABB0-D908-4376-1FE5-4BC5A6BB5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784478" y="-579558"/>
            <a:ext cx="3586081" cy="66940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CCD916A-B0D6-516B-DCC0-E6364FBA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6" y="820616"/>
            <a:ext cx="5119003" cy="366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4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7F1FA-1CB8-C12D-B6A9-6DB9B86F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98475"/>
            <a:ext cx="8602206" cy="968326"/>
          </a:xfrm>
        </p:spPr>
        <p:txBody>
          <a:bodyPr>
            <a:normAutofit/>
          </a:bodyPr>
          <a:lstStyle/>
          <a:p>
            <a:pPr algn="ctr"/>
            <a:r>
              <a:rPr lang="ru-RU" sz="4400" b="1" i="0" dirty="0">
                <a:effectLst/>
                <a:latin typeface="Linux Libertine"/>
              </a:rPr>
              <a:t>Символика</a:t>
            </a:r>
            <a:endParaRPr lang="ru-RU" sz="4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C50CAF-6263-4110-0AB5-F18902327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932" y="1209821"/>
            <a:ext cx="7146388" cy="4952743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Исторический герб города был утвержден Екатериной II в 1781 году. Он представляет собой две скрещённые рыболовные верши из золотых прутьев на червленом каркасе, перевитые </a:t>
            </a:r>
            <a:r>
              <a:rPr lang="ru-RU" sz="3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червлённой</a:t>
            </a:r>
            <a:r>
              <a:rPr lang="ru-RU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лентой. В 2005 году герб был восстановлен.</a:t>
            </a:r>
            <a:endParaRPr lang="ru-RU" sz="32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17241-78C0-E70D-88EB-6D08BBD78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355973" y="2103433"/>
            <a:ext cx="3856037" cy="3541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6" name="Picture 4" descr="undefined">
            <a:extLst>
              <a:ext uri="{FF2B5EF4-FFF2-40B4-BE49-F238E27FC236}">
                <a16:creationId xmlns:a16="http://schemas.microsoft.com/office/drawing/2014/main" id="{66F5A6B9-C4B2-2FF8-579A-ADBBA6BB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8" y="1066801"/>
            <a:ext cx="4086004" cy="509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4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7AF9631-DD78-52B5-A535-BC061C99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42" y="55831"/>
            <a:ext cx="8995116" cy="67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5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04742-134F-AF4C-4E95-EF21115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168812"/>
            <a:ext cx="5519225" cy="108321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география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B7D57A-E2F9-FB3A-11B4-FE9E35BA9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790" y="1983545"/>
            <a:ext cx="6288131" cy="380765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Город расположен на правом берегу реки </a:t>
            </a:r>
            <a:r>
              <a:rPr lang="ru-RU" sz="280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Вятка (рек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Вятки</a:t>
            </a:r>
            <a:r>
              <a:rPr lang="ru-RU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в 35 км от </a:t>
            </a:r>
            <a:r>
              <a:rPr lang="ru-RU" sz="280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Киров (Кировская область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Кирова</a:t>
            </a:r>
            <a:r>
              <a:rPr lang="ru-RU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на </a:t>
            </a:r>
            <a:r>
              <a:rPr lang="ru-RU" sz="280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Р243 (автодорог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федеральной трассе</a:t>
            </a:r>
          </a:p>
          <a:p>
            <a:pPr algn="ctr"/>
            <a:r>
              <a:rPr lang="ru-RU" sz="280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Р243 (автодорог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Р-243</a:t>
            </a:r>
            <a:r>
              <a:rPr lang="ru-RU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Костро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Кострома</a:t>
            </a:r>
            <a:r>
              <a:rPr lang="ru-RU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 </a:t>
            </a:r>
            <a:r>
              <a:rPr lang="ru-RU" sz="280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Шарь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Шарья</a:t>
            </a:r>
            <a:r>
              <a:rPr lang="ru-RU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 </a:t>
            </a:r>
            <a:r>
              <a:rPr lang="ru-RU" sz="280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Киров (Кировская область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Киров</a:t>
            </a:r>
            <a:r>
              <a:rPr lang="ru-RU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 </a:t>
            </a:r>
            <a:r>
              <a:rPr lang="ru-RU" sz="280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Перм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Пермь</a:t>
            </a:r>
            <a:r>
              <a:rPr lang="ru-RU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sz="28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Территория городского округа город Слободской в настоящее время составляет 49,6 км²</a:t>
            </a:r>
          </a:p>
          <a:p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248C4A6-2F26-285B-D0E2-FD4A4B57EC2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2" r="30132"/>
          <a:stretch>
            <a:fillRect/>
          </a:stretch>
        </p:blipFill>
        <p:spPr bwMode="auto">
          <a:xfrm>
            <a:off x="7225976" y="300112"/>
            <a:ext cx="4844103" cy="640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4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8FF95-9E46-4A3F-1421-EB3FB2FD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5934508" cy="92846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история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6E7FE4-6E8B-9A7B-85E6-C495AAD99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590" y="1066800"/>
            <a:ext cx="6439332" cy="47244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b="0" i="0" dirty="0">
                <a:solidFill>
                  <a:srgbClr val="1E1E1E"/>
                </a:solidFill>
                <a:effectLst/>
                <a:latin typeface="Onest"/>
              </a:rPr>
              <a:t>Слободской известен с </a:t>
            </a:r>
            <a:r>
              <a:rPr lang="ru-RU" sz="3200" b="0" i="0" u="none" strike="noStrike" dirty="0">
                <a:solidFill>
                  <a:srgbClr val="1E1E1E"/>
                </a:solidFill>
                <a:effectLst/>
                <a:latin typeface="var(--serif-font)"/>
                <a:hlinkClick r:id="rId2" tooltip="1489 год"/>
              </a:rPr>
              <a:t>1489 года</a:t>
            </a:r>
            <a:r>
              <a:rPr lang="ru-RU" sz="3200" b="0" i="0" dirty="0">
                <a:solidFill>
                  <a:srgbClr val="1E1E1E"/>
                </a:solidFill>
                <a:effectLst/>
                <a:latin typeface="Onest"/>
              </a:rPr>
              <a:t>, статус города имеет с </a:t>
            </a:r>
            <a:r>
              <a:rPr lang="ru-RU" sz="3200" b="0" i="0" u="none" strike="noStrike" dirty="0">
                <a:solidFill>
                  <a:srgbClr val="1E1E1E"/>
                </a:solidFill>
                <a:effectLst/>
                <a:latin typeface="var(--serif-font)"/>
                <a:hlinkClick r:id="rId3" tooltip="1780 год"/>
              </a:rPr>
              <a:t>1780 года</a:t>
            </a:r>
            <a:r>
              <a:rPr lang="ru-RU" sz="3200" b="0" i="0" dirty="0">
                <a:solidFill>
                  <a:srgbClr val="1E1E1E"/>
                </a:solidFill>
                <a:effectLst/>
                <a:latin typeface="Onest"/>
              </a:rPr>
              <a:t>.</a:t>
            </a:r>
          </a:p>
          <a:p>
            <a:pPr algn="l"/>
            <a:r>
              <a:rPr lang="ru-RU" sz="3200" b="0" i="0" dirty="0">
                <a:solidFill>
                  <a:srgbClr val="1E1E1E"/>
                </a:solidFill>
                <a:effectLst/>
                <a:latin typeface="Onest"/>
              </a:rPr>
              <a:t>Первое упоминание относится к </a:t>
            </a:r>
            <a:r>
              <a:rPr lang="ru-RU" sz="3200" b="0" i="0" u="none" strike="noStrike" dirty="0">
                <a:solidFill>
                  <a:srgbClr val="1E1E1E"/>
                </a:solidFill>
                <a:effectLst/>
                <a:latin typeface="var(--serif-font)"/>
                <a:hlinkClick r:id="rId4" tooltip="1505 год"/>
              </a:rPr>
              <a:t>1505 году</a:t>
            </a:r>
            <a:r>
              <a:rPr lang="ru-RU" sz="3200" b="0" i="0" dirty="0">
                <a:solidFill>
                  <a:srgbClr val="1E1E1E"/>
                </a:solidFill>
                <a:effectLst/>
                <a:latin typeface="Onest"/>
              </a:rPr>
              <a:t>, в Московской грамоте слобожанам о присылке к ним нового наместника взамен прежнего; эта дата считается годом основания Слободского</a:t>
            </a: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E64D1E8-D3B0-59F3-1463-946BC5F6BFD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2" r="28402"/>
          <a:stretch>
            <a:fillRect/>
          </a:stretch>
        </p:blipFill>
        <p:spPr bwMode="auto">
          <a:xfrm>
            <a:off x="7888721" y="609600"/>
            <a:ext cx="366669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4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4D37ADC-0591-8CB9-EDEC-DA9FB4F7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154745"/>
            <a:ext cx="3856037" cy="4379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D03258-3DE5-B7BC-D37F-B645CEE5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975" y="1"/>
            <a:ext cx="7951225" cy="6583680"/>
          </a:xfrm>
        </p:spPr>
        <p:txBody>
          <a:bodyPr>
            <a:normAutofit fontScale="85000" lnSpcReduction="10000"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Археолог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Макаров, Леонид Дмитриевич"/>
              </a:rPr>
              <a:t>Л. Д. Макаров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относит первые крепостные сооружения города к XIII веку. В дальнейшем они 8 раз перестраивались и обновлялись. Место, выбранное для постройки Слободской крепости, отвечало всем необходимым требованиям того времени. Высокий крутой берег Вятки защищал от паводковых вод и нападения врагов. Северной границей крепости служил крутой овраг. С юга и юго-запада были вырыты рвы и насыпан земляной вал.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Кремль"/>
              </a:rPr>
              <a:t>Кремль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Детинец"/>
              </a:rPr>
              <a:t>детинец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окружала деревянная срубная стена. Крепость имела форму неправильного четырёхугольника; стена, подчиняясь рисунку рельефа местности, тянулась на 275 сажен (600 м) и состояла из 200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городен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впритык поставленных срубов и 4 сторожевых башен. В двух из них были устроены проездные ворота. Рядом с кремлём располагался отдельный огражденный посад В грамоте 1522 года упоминаются улицы, а также тот факт, что в осадное время в Слободском жили окрестные жители, в том числе удмурты и татары, имевшие в городе свои двор</a:t>
            </a:r>
            <a:endParaRPr lang="ru-RU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D37CF0A-8B6B-72A7-7A2F-672D41B9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434"/>
            <a:ext cx="3935975" cy="324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6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090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104</TotalTime>
  <Words>295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Linux Libertine</vt:lpstr>
      <vt:lpstr>Onest</vt:lpstr>
      <vt:lpstr>Tw Cen MT</vt:lpstr>
      <vt:lpstr>var(--serif-font)</vt:lpstr>
      <vt:lpstr>Контур</vt:lpstr>
      <vt:lpstr>Город Слободской</vt:lpstr>
      <vt:lpstr>Презентация PowerPoint</vt:lpstr>
      <vt:lpstr>Символика</vt:lpstr>
      <vt:lpstr>Презентация PowerPoint</vt:lpstr>
      <vt:lpstr>география</vt:lpstr>
      <vt:lpstr>история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Эмма Касимова</dc:creator>
  <cp:lastModifiedBy>Эмма Касимова</cp:lastModifiedBy>
  <cp:revision>4</cp:revision>
  <dcterms:created xsi:type="dcterms:W3CDTF">2024-11-07T17:47:54Z</dcterms:created>
  <dcterms:modified xsi:type="dcterms:W3CDTF">2024-11-07T19:32:51Z</dcterms:modified>
</cp:coreProperties>
</file>