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71" r:id="rId8"/>
    <p:sldId id="272" r:id="rId9"/>
    <p:sldId id="261" r:id="rId10"/>
    <p:sldId id="268" r:id="rId11"/>
    <p:sldId id="269" r:id="rId12"/>
    <p:sldId id="270" r:id="rId13"/>
    <p:sldId id="262" r:id="rId14"/>
    <p:sldId id="266" r:id="rId15"/>
    <p:sldId id="267" r:id="rId16"/>
    <p:sldId id="273" r:id="rId17"/>
    <p:sldId id="274" r:id="rId18"/>
    <p:sldId id="275" r:id="rId19"/>
    <p:sldId id="263" r:id="rId20"/>
    <p:sldId id="277" r:id="rId21"/>
    <p:sldId id="276" r:id="rId22"/>
    <p:sldId id="264"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1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A810FDE-C551-4FD6-A4AF-2D4769DC59B9}" type="datetimeFigureOut">
              <a:rPr lang="ru-RU" smtClean="0"/>
              <a:t>22.09.2017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04B7BB-7D10-4DE0-8FAF-80E51D75792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810FDE-C551-4FD6-A4AF-2D4769DC59B9}" type="datetimeFigureOut">
              <a:rPr lang="ru-RU" smtClean="0"/>
              <a:t>22.09.2017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04B7BB-7D10-4DE0-8FAF-80E51D75792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810FDE-C551-4FD6-A4AF-2D4769DC59B9}" type="datetimeFigureOut">
              <a:rPr lang="ru-RU" smtClean="0"/>
              <a:t>22.09.2017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04B7BB-7D10-4DE0-8FAF-80E51D75792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810FDE-C551-4FD6-A4AF-2D4769DC59B9}" type="datetimeFigureOut">
              <a:rPr lang="ru-RU" smtClean="0"/>
              <a:t>22.09.2017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04B7BB-7D10-4DE0-8FAF-80E51D75792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810FDE-C551-4FD6-A4AF-2D4769DC59B9}" type="datetimeFigureOut">
              <a:rPr lang="ru-RU" smtClean="0"/>
              <a:t>22.09.2017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04B7BB-7D10-4DE0-8FAF-80E51D757929}"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A810FDE-C551-4FD6-A4AF-2D4769DC59B9}" type="datetimeFigureOut">
              <a:rPr lang="ru-RU" smtClean="0"/>
              <a:t>22.09.2017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04B7BB-7D10-4DE0-8FAF-80E51D75792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A810FDE-C551-4FD6-A4AF-2D4769DC59B9}" type="datetimeFigureOut">
              <a:rPr lang="ru-RU" smtClean="0"/>
              <a:t>22.09.2017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F04B7BB-7D10-4DE0-8FAF-80E51D75792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810FDE-C551-4FD6-A4AF-2D4769DC59B9}" type="datetimeFigureOut">
              <a:rPr lang="ru-RU" smtClean="0"/>
              <a:t>22.09.2017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F04B7BB-7D10-4DE0-8FAF-80E51D75792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810FDE-C551-4FD6-A4AF-2D4769DC59B9}" type="datetimeFigureOut">
              <a:rPr lang="ru-RU" smtClean="0"/>
              <a:t>22.09.2017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F04B7BB-7D10-4DE0-8FAF-80E51D75792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810FDE-C551-4FD6-A4AF-2D4769DC59B9}" type="datetimeFigureOut">
              <a:rPr lang="ru-RU" smtClean="0"/>
              <a:t>22.09.2017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04B7BB-7D10-4DE0-8FAF-80E51D75792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810FDE-C551-4FD6-A4AF-2D4769DC59B9}" type="datetimeFigureOut">
              <a:rPr lang="ru-RU" smtClean="0"/>
              <a:t>22.09.2017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04B7BB-7D10-4DE0-8FAF-80E51D75792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10FDE-C551-4FD6-A4AF-2D4769DC59B9}" type="datetimeFigureOut">
              <a:rPr lang="ru-RU" smtClean="0"/>
              <a:t>22.09.2017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4B7BB-7D10-4DE0-8FAF-80E51D75792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14282" y="500042"/>
            <a:ext cx="7715304" cy="5170646"/>
          </a:xfrm>
          <a:prstGeom prst="rect">
            <a:avLst/>
          </a:prstGeom>
        </p:spPr>
        <p:txBody>
          <a:bodyPr wrap="square">
            <a:spAutoFit/>
          </a:bodyPr>
          <a:lstStyle/>
          <a:p>
            <a:pPr algn="ctr" fontAlgn="base"/>
            <a:r>
              <a:rPr lang="ru-RU" sz="6600" dirty="0">
                <a:ln w="18415" cmpd="sng">
                  <a:solidFill>
                    <a:srgbClr val="FFFFFF"/>
                  </a:solidFill>
                  <a:prstDash val="solid"/>
                </a:ln>
                <a:solidFill>
                  <a:srgbClr val="FFFFFF"/>
                </a:solidFill>
                <a:effectLst>
                  <a:innerShdw blurRad="63500" dist="50800" dir="18900000">
                    <a:prstClr val="black">
                      <a:alpha val="50000"/>
                    </a:prstClr>
                  </a:innerShdw>
                </a:effectLst>
                <a:latin typeface="Cambria" pitchFamily="18" charset="0"/>
              </a:rPr>
              <a:t>Кировская область </a:t>
            </a:r>
            <a:endParaRPr lang="ru-RU" sz="6600" dirty="0" smtClean="0">
              <a:ln w="18415" cmpd="sng">
                <a:solidFill>
                  <a:srgbClr val="FFFFFF"/>
                </a:solidFill>
                <a:prstDash val="solid"/>
              </a:ln>
              <a:solidFill>
                <a:srgbClr val="FFFFFF"/>
              </a:solidFill>
              <a:effectLst>
                <a:innerShdw blurRad="63500" dist="50800" dir="18900000">
                  <a:prstClr val="black">
                    <a:alpha val="50000"/>
                  </a:prstClr>
                </a:innerShdw>
              </a:effectLst>
              <a:latin typeface="Cambria" pitchFamily="18" charset="0"/>
            </a:endParaRPr>
          </a:p>
          <a:p>
            <a:pPr algn="ctr" fontAlgn="base"/>
            <a:r>
              <a:rPr lang="ru-RU" sz="6600" dirty="0" smtClean="0">
                <a:ln w="18415" cmpd="sng">
                  <a:solidFill>
                    <a:srgbClr val="FFFFFF"/>
                  </a:solidFill>
                  <a:prstDash val="solid"/>
                </a:ln>
                <a:solidFill>
                  <a:srgbClr val="FFFFFF"/>
                </a:solidFill>
                <a:effectLst>
                  <a:innerShdw blurRad="63500" dist="50800" dir="18900000">
                    <a:prstClr val="black">
                      <a:alpha val="50000"/>
                    </a:prstClr>
                  </a:innerShdw>
                </a:effectLst>
                <a:latin typeface="Cambria" pitchFamily="18" charset="0"/>
              </a:rPr>
              <a:t>в </a:t>
            </a:r>
            <a:r>
              <a:rPr lang="ru-RU" sz="6600" dirty="0">
                <a:ln w="18415" cmpd="sng">
                  <a:solidFill>
                    <a:srgbClr val="FFFFFF"/>
                  </a:solidFill>
                  <a:prstDash val="solid"/>
                </a:ln>
                <a:solidFill>
                  <a:srgbClr val="FFFFFF"/>
                </a:solidFill>
                <a:effectLst>
                  <a:innerShdw blurRad="63500" dist="50800" dir="18900000">
                    <a:prstClr val="black">
                      <a:alpha val="50000"/>
                    </a:prstClr>
                  </a:innerShdw>
                </a:effectLst>
                <a:latin typeface="Cambria" pitchFamily="18" charset="0"/>
              </a:rPr>
              <a:t>годы </a:t>
            </a:r>
            <a:endParaRPr lang="ru-RU" sz="6600" dirty="0" smtClean="0">
              <a:ln w="18415" cmpd="sng">
                <a:solidFill>
                  <a:srgbClr val="FFFFFF"/>
                </a:solidFill>
                <a:prstDash val="solid"/>
              </a:ln>
              <a:solidFill>
                <a:srgbClr val="FFFFFF"/>
              </a:solidFill>
              <a:effectLst>
                <a:innerShdw blurRad="63500" dist="50800" dir="18900000">
                  <a:prstClr val="black">
                    <a:alpha val="50000"/>
                  </a:prstClr>
                </a:innerShdw>
              </a:effectLst>
              <a:latin typeface="Cambria" pitchFamily="18" charset="0"/>
            </a:endParaRPr>
          </a:p>
          <a:p>
            <a:pPr algn="ctr" fontAlgn="base"/>
            <a:r>
              <a:rPr lang="ru-RU" sz="6600" dirty="0" smtClean="0">
                <a:ln w="18415" cmpd="sng">
                  <a:solidFill>
                    <a:srgbClr val="FFFFFF"/>
                  </a:solidFill>
                  <a:prstDash val="solid"/>
                </a:ln>
                <a:solidFill>
                  <a:srgbClr val="FFFFFF"/>
                </a:solidFill>
                <a:effectLst>
                  <a:innerShdw blurRad="63500" dist="50800" dir="18900000">
                    <a:prstClr val="black">
                      <a:alpha val="50000"/>
                    </a:prstClr>
                  </a:innerShdw>
                </a:effectLst>
                <a:latin typeface="Cambria" pitchFamily="18" charset="0"/>
              </a:rPr>
              <a:t>Великой </a:t>
            </a:r>
            <a:r>
              <a:rPr lang="ru-RU" sz="6600" dirty="0">
                <a:ln w="18415" cmpd="sng">
                  <a:solidFill>
                    <a:srgbClr val="FFFFFF"/>
                  </a:solidFill>
                  <a:prstDash val="solid"/>
                </a:ln>
                <a:solidFill>
                  <a:srgbClr val="FFFFFF"/>
                </a:solidFill>
                <a:effectLst>
                  <a:innerShdw blurRad="63500" dist="50800" dir="18900000">
                    <a:prstClr val="black">
                      <a:alpha val="50000"/>
                    </a:prstClr>
                  </a:innerShdw>
                </a:effectLst>
                <a:latin typeface="Cambria" pitchFamily="18" charset="0"/>
              </a:rPr>
              <a:t>Отечественной войны</a:t>
            </a:r>
          </a:p>
        </p:txBody>
      </p:sp>
      <p:sp>
        <p:nvSpPr>
          <p:cNvPr id="3" name="TextBox 7"/>
          <p:cNvSpPr txBox="1"/>
          <p:nvPr/>
        </p:nvSpPr>
        <p:spPr>
          <a:xfrm>
            <a:off x="3419872" y="5949280"/>
            <a:ext cx="4890512" cy="707886"/>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000" dirty="0" smtClean="0">
                <a:latin typeface="Georgia" panose="02040502050405020303" pitchFamily="18" charset="0"/>
              </a:rPr>
              <a:t>Автор презентации: </a:t>
            </a:r>
            <a:r>
              <a:rPr lang="ru-RU" sz="2000" dirty="0" err="1" smtClean="0">
                <a:latin typeface="Georgia" panose="02040502050405020303" pitchFamily="18" charset="0"/>
              </a:rPr>
              <a:t>Кислицына</a:t>
            </a:r>
            <a:r>
              <a:rPr lang="ru-RU" sz="2000" dirty="0" smtClean="0">
                <a:latin typeface="Georgia" panose="02040502050405020303" pitchFamily="18" charset="0"/>
              </a:rPr>
              <a:t> И.А.,</a:t>
            </a:r>
          </a:p>
          <a:p>
            <a:r>
              <a:rPr lang="ru-RU" sz="2000" dirty="0" smtClean="0">
                <a:latin typeface="Georgia" panose="02040502050405020303" pitchFamily="18" charset="0"/>
              </a:rPr>
              <a:t> учитель КОГОБУ ШИ ОВЗ г.Кирова</a:t>
            </a:r>
            <a:endParaRPr lang="ru-RU" sz="2000" dirty="0">
              <a:latin typeface="Georgia" panose="0204050205040502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928926" y="214290"/>
            <a:ext cx="5929354" cy="400110"/>
          </a:xfrm>
          <a:prstGeom prst="rect">
            <a:avLst/>
          </a:prstGeom>
        </p:spPr>
        <p:txBody>
          <a:bodyPr wrap="square">
            <a:spAutoFit/>
          </a:bodyPr>
          <a:lstStyle/>
          <a:p>
            <a:r>
              <a:rPr lang="ru-RU" sz="2000" dirty="0">
                <a:latin typeface="Cambria" pitchFamily="18" charset="0"/>
              </a:rPr>
              <a:t>Старики, женщины и дети, заменившие мужчин.</a:t>
            </a:r>
          </a:p>
        </p:txBody>
      </p:sp>
      <p:pic>
        <p:nvPicPr>
          <p:cNvPr id="25602" name="Picture 2" descr="http://img-fotki.yandex.ru/get/5642/174326890.24/0_9d67f_2e58ade7_L.jpg"/>
          <p:cNvPicPr>
            <a:picLocks noChangeAspect="1" noChangeArrowheads="1"/>
          </p:cNvPicPr>
          <p:nvPr/>
        </p:nvPicPr>
        <p:blipFill>
          <a:blip r:embed="rId3"/>
          <a:srcRect/>
          <a:stretch>
            <a:fillRect/>
          </a:stretch>
        </p:blipFill>
        <p:spPr bwMode="auto">
          <a:xfrm>
            <a:off x="1500166" y="714356"/>
            <a:ext cx="4762500" cy="3019425"/>
          </a:xfrm>
          <a:prstGeom prst="rect">
            <a:avLst/>
          </a:prstGeom>
          <a:noFill/>
        </p:spPr>
      </p:pic>
      <p:sp>
        <p:nvSpPr>
          <p:cNvPr id="4" name="Прямоугольник 3"/>
          <p:cNvSpPr/>
          <p:nvPr/>
        </p:nvSpPr>
        <p:spPr>
          <a:xfrm>
            <a:off x="1428728" y="3857628"/>
            <a:ext cx="3498971" cy="307777"/>
          </a:xfrm>
          <a:prstGeom prst="rect">
            <a:avLst/>
          </a:prstGeom>
        </p:spPr>
        <p:txBody>
          <a:bodyPr wrap="none">
            <a:spAutoFit/>
          </a:bodyPr>
          <a:lstStyle/>
          <a:p>
            <a:r>
              <a:rPr lang="ru-RU" sz="1400" dirty="0"/>
              <a:t>Разгрузка баржи на пристани г.Котельнича.</a:t>
            </a:r>
          </a:p>
        </p:txBody>
      </p:sp>
      <p:sp>
        <p:nvSpPr>
          <p:cNvPr id="5" name="Прямоугольник 4"/>
          <p:cNvSpPr/>
          <p:nvPr/>
        </p:nvSpPr>
        <p:spPr>
          <a:xfrm>
            <a:off x="1428728" y="5929330"/>
            <a:ext cx="3500462" cy="738664"/>
          </a:xfrm>
          <a:prstGeom prst="rect">
            <a:avLst/>
          </a:prstGeom>
        </p:spPr>
        <p:txBody>
          <a:bodyPr wrap="square">
            <a:spAutoFit/>
          </a:bodyPr>
          <a:lstStyle/>
          <a:p>
            <a:r>
              <a:rPr lang="ru-RU" sz="1400" dirty="0"/>
              <a:t>Колхоз "Заря". Ученица 7-го класса Т.Пестова на вспашке паров. 1943 г.</a:t>
            </a:r>
            <a:br>
              <a:rPr lang="ru-RU" sz="1400" dirty="0"/>
            </a:br>
            <a:endParaRPr lang="ru-RU" sz="1400" dirty="0"/>
          </a:p>
        </p:txBody>
      </p:sp>
      <p:pic>
        <p:nvPicPr>
          <p:cNvPr id="6" name="Picture 2" descr="дети"/>
          <p:cNvPicPr>
            <a:picLocks noChangeAspect="1" noChangeArrowheads="1"/>
          </p:cNvPicPr>
          <p:nvPr/>
        </p:nvPicPr>
        <p:blipFill>
          <a:blip r:embed="rId4"/>
          <a:srcRect/>
          <a:stretch>
            <a:fillRect/>
          </a:stretch>
        </p:blipFill>
        <p:spPr bwMode="auto">
          <a:xfrm flipH="1">
            <a:off x="4857750" y="4000500"/>
            <a:ext cx="4286250" cy="28575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6626" name="Picture 2" descr="http://img-fotki.yandex.ru/get/5628/174326890.24/0_9d681_5f3abf24_L.jpg"/>
          <p:cNvPicPr>
            <a:picLocks noChangeAspect="1" noChangeArrowheads="1"/>
          </p:cNvPicPr>
          <p:nvPr/>
        </p:nvPicPr>
        <p:blipFill>
          <a:blip r:embed="rId3"/>
          <a:srcRect/>
          <a:stretch>
            <a:fillRect/>
          </a:stretch>
        </p:blipFill>
        <p:spPr bwMode="auto">
          <a:xfrm>
            <a:off x="1428728" y="214290"/>
            <a:ext cx="4762500" cy="2990850"/>
          </a:xfrm>
          <a:prstGeom prst="rect">
            <a:avLst/>
          </a:prstGeom>
          <a:noFill/>
        </p:spPr>
      </p:pic>
      <p:pic>
        <p:nvPicPr>
          <p:cNvPr id="26628" name="Picture 4" descr="http://img-fotki.yandex.ru/get/6440/174326890.24/0_9d682_edaf8401_L.jpg"/>
          <p:cNvPicPr>
            <a:picLocks noChangeAspect="1" noChangeArrowheads="1"/>
          </p:cNvPicPr>
          <p:nvPr/>
        </p:nvPicPr>
        <p:blipFill>
          <a:blip r:embed="rId4"/>
          <a:srcRect/>
          <a:stretch>
            <a:fillRect/>
          </a:stretch>
        </p:blipFill>
        <p:spPr bwMode="auto">
          <a:xfrm>
            <a:off x="4143372" y="3571876"/>
            <a:ext cx="4762500" cy="3114676"/>
          </a:xfrm>
          <a:prstGeom prst="rect">
            <a:avLst/>
          </a:prstGeom>
          <a:noFill/>
        </p:spPr>
      </p:pic>
      <p:sp>
        <p:nvSpPr>
          <p:cNvPr id="2" name="Прямоугольник 1"/>
          <p:cNvSpPr/>
          <p:nvPr/>
        </p:nvSpPr>
        <p:spPr>
          <a:xfrm>
            <a:off x="1387944" y="3571876"/>
            <a:ext cx="2720404" cy="1200329"/>
          </a:xfrm>
          <a:prstGeom prst="rect">
            <a:avLst/>
          </a:prstGeom>
        </p:spPr>
        <p:txBody>
          <a:bodyPr wrap="square">
            <a:spAutoFit/>
          </a:bodyPr>
          <a:lstStyle/>
          <a:p>
            <a:pPr algn="ctr"/>
            <a:r>
              <a:rPr lang="ru-RU" dirty="0"/>
              <a:t> </a:t>
            </a:r>
            <a:r>
              <a:rPr lang="ru-RU" dirty="0" smtClean="0"/>
              <a:t>На полях работали старики, женщины и дети. Они пахали, сеяли и собирали урожай.</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714480" y="5643578"/>
            <a:ext cx="3929090" cy="307777"/>
          </a:xfrm>
          <a:prstGeom prst="rect">
            <a:avLst/>
          </a:prstGeom>
        </p:spPr>
        <p:txBody>
          <a:bodyPr wrap="square">
            <a:spAutoFit/>
          </a:bodyPr>
          <a:lstStyle/>
          <a:p>
            <a:r>
              <a:rPr lang="ru-RU" sz="1400" dirty="0"/>
              <a:t>На кировской фабрике "Красный труд". 1941 г</a:t>
            </a:r>
            <a:r>
              <a:rPr lang="ru-RU" sz="1400" dirty="0" smtClean="0"/>
              <a:t>.</a:t>
            </a:r>
            <a:endParaRPr lang="ru-RU" sz="1400" dirty="0"/>
          </a:p>
        </p:txBody>
      </p:sp>
      <p:pic>
        <p:nvPicPr>
          <p:cNvPr id="4" name="Picture 6" descr="http://img-fotki.yandex.ru/get/5645/174326890.24/0_9d66d_a2b0ac20_L.jpg"/>
          <p:cNvPicPr>
            <a:picLocks noChangeAspect="1" noChangeArrowheads="1"/>
          </p:cNvPicPr>
          <p:nvPr/>
        </p:nvPicPr>
        <p:blipFill>
          <a:blip r:embed="rId3"/>
          <a:srcRect/>
          <a:stretch>
            <a:fillRect/>
          </a:stretch>
        </p:blipFill>
        <p:spPr bwMode="auto">
          <a:xfrm>
            <a:off x="1259632" y="118688"/>
            <a:ext cx="4762500" cy="3181350"/>
          </a:xfrm>
          <a:prstGeom prst="rect">
            <a:avLst/>
          </a:prstGeom>
          <a:noFill/>
        </p:spPr>
      </p:pic>
      <p:pic>
        <p:nvPicPr>
          <p:cNvPr id="5" name="Picture 2" descr="http://img-fotki.yandex.ru/get/6443/174326890.24/0_9d669_f3c820d5_L.jpg"/>
          <p:cNvPicPr>
            <a:picLocks noChangeAspect="1" noChangeArrowheads="1"/>
          </p:cNvPicPr>
          <p:nvPr/>
        </p:nvPicPr>
        <p:blipFill>
          <a:blip r:embed="rId4"/>
          <a:srcRect/>
          <a:stretch>
            <a:fillRect/>
          </a:stretch>
        </p:blipFill>
        <p:spPr bwMode="auto">
          <a:xfrm>
            <a:off x="5715009" y="1709363"/>
            <a:ext cx="3428992" cy="514863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28728" y="571480"/>
            <a:ext cx="7286676" cy="1015663"/>
          </a:xfrm>
          <a:prstGeom prst="rect">
            <a:avLst/>
          </a:prstGeom>
        </p:spPr>
        <p:txBody>
          <a:bodyPr wrap="square">
            <a:spAutoFit/>
          </a:bodyPr>
          <a:lstStyle/>
          <a:p>
            <a:r>
              <a:rPr lang="ru-RU" sz="2000" dirty="0">
                <a:latin typeface="Cambria" pitchFamily="18" charset="0"/>
              </a:rPr>
              <a:t>Много детей приехало в нашу область из других регионов, особенно из Ленинграда. Для их размещения было оборудовано более 250 детских </a:t>
            </a:r>
            <a:r>
              <a:rPr lang="ru-RU" sz="2000" dirty="0" smtClean="0">
                <a:latin typeface="Cambria" pitchFamily="18" charset="0"/>
              </a:rPr>
              <a:t>домов.</a:t>
            </a:r>
            <a:endParaRPr lang="ru-RU" sz="2000" dirty="0">
              <a:latin typeface="Cambria" pitchFamily="18" charset="0"/>
            </a:endParaRPr>
          </a:p>
        </p:txBody>
      </p:sp>
      <p:pic>
        <p:nvPicPr>
          <p:cNvPr id="20482" name="Picture 2" descr="http://img-fotki.yandex.ru/get/5639/174326890.25/0_9d68b_446fd78a_L.jpg"/>
          <p:cNvPicPr>
            <a:picLocks noChangeAspect="1" noChangeArrowheads="1"/>
          </p:cNvPicPr>
          <p:nvPr/>
        </p:nvPicPr>
        <p:blipFill>
          <a:blip r:embed="rId3"/>
          <a:srcRect/>
          <a:stretch>
            <a:fillRect/>
          </a:stretch>
        </p:blipFill>
        <p:spPr bwMode="auto">
          <a:xfrm>
            <a:off x="2500298" y="1928802"/>
            <a:ext cx="5352387" cy="3500462"/>
          </a:xfrm>
          <a:prstGeom prst="rect">
            <a:avLst/>
          </a:prstGeom>
          <a:noFill/>
        </p:spPr>
      </p:pic>
      <p:sp>
        <p:nvSpPr>
          <p:cNvPr id="4" name="Прямоугольник 3"/>
          <p:cNvSpPr/>
          <p:nvPr/>
        </p:nvSpPr>
        <p:spPr>
          <a:xfrm>
            <a:off x="2500298" y="5572140"/>
            <a:ext cx="5500694" cy="307777"/>
          </a:xfrm>
          <a:prstGeom prst="rect">
            <a:avLst/>
          </a:prstGeom>
        </p:spPr>
        <p:txBody>
          <a:bodyPr wrap="square">
            <a:spAutoFit/>
          </a:bodyPr>
          <a:lstStyle/>
          <a:p>
            <a:r>
              <a:rPr lang="ru-RU" sz="1400" dirty="0"/>
              <a:t>Дети из Ленинградского дома малютки, размещенные в г. Советске</a:t>
            </a:r>
            <a:r>
              <a:rPr lang="ru-RU" sz="1400" dirty="0" smtClean="0"/>
              <a:t>.</a:t>
            </a:r>
            <a:endParaRPr lang="ru-RU"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357290" y="428604"/>
            <a:ext cx="7572428" cy="646331"/>
          </a:xfrm>
          <a:prstGeom prst="rect">
            <a:avLst/>
          </a:prstGeom>
        </p:spPr>
        <p:txBody>
          <a:bodyPr wrap="square">
            <a:spAutoFit/>
          </a:bodyPr>
          <a:lstStyle/>
          <a:p>
            <a:r>
              <a:rPr lang="ru-RU" dirty="0" smtClean="0"/>
              <a:t>В Кировской области располагалось около 170 военных госпиталей, куда принимали на лечение раненных.</a:t>
            </a:r>
            <a:endParaRPr lang="ru-RU" dirty="0"/>
          </a:p>
        </p:txBody>
      </p:sp>
      <p:pic>
        <p:nvPicPr>
          <p:cNvPr id="23554" name="Picture 2" descr="http://img-fotki.yandex.ru/get/6439/174326890.24/0_9d670_3771d39_L.jpg"/>
          <p:cNvPicPr>
            <a:picLocks noChangeAspect="1" noChangeArrowheads="1"/>
          </p:cNvPicPr>
          <p:nvPr/>
        </p:nvPicPr>
        <p:blipFill>
          <a:blip r:embed="rId3"/>
          <a:srcRect/>
          <a:stretch>
            <a:fillRect/>
          </a:stretch>
        </p:blipFill>
        <p:spPr bwMode="auto">
          <a:xfrm>
            <a:off x="5429256" y="1071546"/>
            <a:ext cx="3543300" cy="4762500"/>
          </a:xfrm>
          <a:prstGeom prst="rect">
            <a:avLst/>
          </a:prstGeom>
          <a:noFill/>
        </p:spPr>
      </p:pic>
      <p:sp>
        <p:nvSpPr>
          <p:cNvPr id="4" name="Прямоугольник 3"/>
          <p:cNvSpPr/>
          <p:nvPr/>
        </p:nvSpPr>
        <p:spPr>
          <a:xfrm>
            <a:off x="5429256" y="5929330"/>
            <a:ext cx="3571868" cy="738664"/>
          </a:xfrm>
          <a:prstGeom prst="rect">
            <a:avLst/>
          </a:prstGeom>
        </p:spPr>
        <p:txBody>
          <a:bodyPr wrap="square">
            <a:spAutoFit/>
          </a:bodyPr>
          <a:lstStyle/>
          <a:p>
            <a:r>
              <a:rPr lang="ru-RU" sz="1400" dirty="0"/>
              <a:t>Первый санитарный поезд, прибывший в город Киров.</a:t>
            </a:r>
            <a:br>
              <a:rPr lang="ru-RU" sz="1400" dirty="0"/>
            </a:br>
            <a:r>
              <a:rPr lang="ru-RU" sz="1400" dirty="0"/>
              <a:t>  Август 1941 г. </a:t>
            </a:r>
            <a:endParaRPr lang="ru-RU" dirty="0"/>
          </a:p>
        </p:txBody>
      </p:sp>
      <p:pic>
        <p:nvPicPr>
          <p:cNvPr id="23556" name="Picture 4" descr="http://img-fotki.yandex.ru/get/6441/174326890.24/0_9d66e_80af7d7b_L.jpg"/>
          <p:cNvPicPr>
            <a:picLocks noChangeAspect="1" noChangeArrowheads="1"/>
          </p:cNvPicPr>
          <p:nvPr/>
        </p:nvPicPr>
        <p:blipFill>
          <a:blip r:embed="rId4"/>
          <a:srcRect/>
          <a:stretch>
            <a:fillRect/>
          </a:stretch>
        </p:blipFill>
        <p:spPr bwMode="auto">
          <a:xfrm>
            <a:off x="1500166" y="1714488"/>
            <a:ext cx="3495675" cy="47625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4578" name="Picture 2" descr="http://img-fotki.yandex.ru/get/5624/174326890.25/0_9d6b4_e09d06d9_L.jpg"/>
          <p:cNvPicPr>
            <a:picLocks noChangeAspect="1" noChangeArrowheads="1"/>
          </p:cNvPicPr>
          <p:nvPr/>
        </p:nvPicPr>
        <p:blipFill>
          <a:blip r:embed="rId3"/>
          <a:srcRect/>
          <a:stretch>
            <a:fillRect/>
          </a:stretch>
        </p:blipFill>
        <p:spPr bwMode="auto">
          <a:xfrm>
            <a:off x="1428728" y="142852"/>
            <a:ext cx="4762500" cy="3162301"/>
          </a:xfrm>
          <a:prstGeom prst="rect">
            <a:avLst/>
          </a:prstGeom>
          <a:noFill/>
        </p:spPr>
      </p:pic>
      <p:sp>
        <p:nvSpPr>
          <p:cNvPr id="3" name="Прямоугольник 2"/>
          <p:cNvSpPr/>
          <p:nvPr/>
        </p:nvSpPr>
        <p:spPr>
          <a:xfrm>
            <a:off x="2214546" y="3286124"/>
            <a:ext cx="1994713" cy="307777"/>
          </a:xfrm>
          <a:prstGeom prst="rect">
            <a:avLst/>
          </a:prstGeom>
        </p:spPr>
        <p:txBody>
          <a:bodyPr wrap="none">
            <a:spAutoFit/>
          </a:bodyPr>
          <a:lstStyle/>
          <a:p>
            <a:r>
              <a:rPr lang="ru-RU" sz="1400" dirty="0"/>
              <a:t>В кировском госпитале.</a:t>
            </a:r>
          </a:p>
        </p:txBody>
      </p:sp>
      <p:pic>
        <p:nvPicPr>
          <p:cNvPr id="24580" name="Picture 4" descr="http://img-fotki.yandex.ru/get/6439/174326890.24/0_9d66f_65500a95_L.jpg"/>
          <p:cNvPicPr>
            <a:picLocks noChangeAspect="1" noChangeArrowheads="1"/>
          </p:cNvPicPr>
          <p:nvPr/>
        </p:nvPicPr>
        <p:blipFill>
          <a:blip r:embed="rId4"/>
          <a:srcRect/>
          <a:stretch>
            <a:fillRect/>
          </a:stretch>
        </p:blipFill>
        <p:spPr bwMode="auto">
          <a:xfrm>
            <a:off x="4214810" y="3500438"/>
            <a:ext cx="4762500" cy="3200401"/>
          </a:xfrm>
          <a:prstGeom prst="rect">
            <a:avLst/>
          </a:prstGeom>
          <a:noFill/>
        </p:spPr>
      </p:pic>
      <p:sp>
        <p:nvSpPr>
          <p:cNvPr id="5" name="Прямоугольник 4"/>
          <p:cNvSpPr/>
          <p:nvPr/>
        </p:nvSpPr>
        <p:spPr>
          <a:xfrm>
            <a:off x="1785918" y="6357958"/>
            <a:ext cx="2464329" cy="307777"/>
          </a:xfrm>
          <a:prstGeom prst="rect">
            <a:avLst/>
          </a:prstGeom>
        </p:spPr>
        <p:txBody>
          <a:bodyPr wrap="none">
            <a:spAutoFit/>
          </a:bodyPr>
          <a:lstStyle/>
          <a:p>
            <a:r>
              <a:rPr lang="ru-RU" sz="1400" dirty="0"/>
              <a:t>Посадка раненых на пароход.</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7143768" y="1142984"/>
            <a:ext cx="898516" cy="400110"/>
          </a:xfrm>
          <a:prstGeom prst="rect">
            <a:avLst/>
          </a:prstGeom>
        </p:spPr>
        <p:txBody>
          <a:bodyPr wrap="none">
            <a:spAutoFit/>
          </a:bodyPr>
          <a:lstStyle/>
          <a:p>
            <a:r>
              <a:rPr lang="ru-RU" sz="2000" dirty="0" smtClean="0">
                <a:latin typeface="Cambria" pitchFamily="18" charset="0"/>
              </a:rPr>
              <a:t>Будни</a:t>
            </a:r>
            <a:endParaRPr lang="ru-RU" sz="2000" dirty="0">
              <a:latin typeface="Cambria" pitchFamily="18" charset="0"/>
            </a:endParaRPr>
          </a:p>
        </p:txBody>
      </p:sp>
      <p:pic>
        <p:nvPicPr>
          <p:cNvPr id="30724" name="Picture 4" descr="http://img-fotki.yandex.ru/get/5643/174326890.25/0_9d688_358cf576_L.jpg"/>
          <p:cNvPicPr>
            <a:picLocks noChangeAspect="1" noChangeArrowheads="1"/>
          </p:cNvPicPr>
          <p:nvPr/>
        </p:nvPicPr>
        <p:blipFill>
          <a:blip r:embed="rId3"/>
          <a:srcRect/>
          <a:stretch>
            <a:fillRect/>
          </a:stretch>
        </p:blipFill>
        <p:spPr bwMode="auto">
          <a:xfrm>
            <a:off x="1428728" y="142852"/>
            <a:ext cx="4762500" cy="2857500"/>
          </a:xfrm>
          <a:prstGeom prst="rect">
            <a:avLst/>
          </a:prstGeom>
          <a:noFill/>
        </p:spPr>
      </p:pic>
      <p:pic>
        <p:nvPicPr>
          <p:cNvPr id="30726" name="Picture 6" descr="http://img-fotki.yandex.ru/get/5628/174326890.24/0_9d683_9bae6538_L.jpg"/>
          <p:cNvPicPr>
            <a:picLocks noChangeAspect="1" noChangeArrowheads="1"/>
          </p:cNvPicPr>
          <p:nvPr/>
        </p:nvPicPr>
        <p:blipFill>
          <a:blip r:embed="rId4"/>
          <a:srcRect/>
          <a:stretch>
            <a:fillRect/>
          </a:stretch>
        </p:blipFill>
        <p:spPr bwMode="auto">
          <a:xfrm>
            <a:off x="4214810" y="3571876"/>
            <a:ext cx="4762500" cy="3143250"/>
          </a:xfrm>
          <a:prstGeom prst="rect">
            <a:avLst/>
          </a:prstGeom>
          <a:noFill/>
        </p:spPr>
      </p:pic>
      <p:sp>
        <p:nvSpPr>
          <p:cNvPr id="7" name="Прямоугольник 6"/>
          <p:cNvSpPr/>
          <p:nvPr/>
        </p:nvSpPr>
        <p:spPr>
          <a:xfrm>
            <a:off x="1500166" y="3000372"/>
            <a:ext cx="5715040" cy="307777"/>
          </a:xfrm>
          <a:prstGeom prst="rect">
            <a:avLst/>
          </a:prstGeom>
        </p:spPr>
        <p:txBody>
          <a:bodyPr wrap="square">
            <a:spAutoFit/>
          </a:bodyPr>
          <a:lstStyle/>
          <a:p>
            <a:r>
              <a:rPr lang="ru-RU" sz="1400" dirty="0"/>
              <a:t>Город Киров, улица в районе </a:t>
            </a:r>
            <a:r>
              <a:rPr lang="ru-RU" sz="1400" dirty="0" err="1"/>
              <a:t>Филейки</a:t>
            </a:r>
            <a:r>
              <a:rPr lang="ru-RU" sz="1400" dirty="0"/>
              <a:t>. 1940-е гг.</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746" name="Picture 2" descr="http://img-fotki.yandex.ru/get/5637/174326890.24/0_9d67a_5b6bf36b_L.jpg"/>
          <p:cNvPicPr>
            <a:picLocks noChangeAspect="1" noChangeArrowheads="1"/>
          </p:cNvPicPr>
          <p:nvPr/>
        </p:nvPicPr>
        <p:blipFill>
          <a:blip r:embed="rId3"/>
          <a:srcRect/>
          <a:stretch>
            <a:fillRect/>
          </a:stretch>
        </p:blipFill>
        <p:spPr bwMode="auto">
          <a:xfrm>
            <a:off x="1428728" y="3071810"/>
            <a:ext cx="4762500" cy="3219451"/>
          </a:xfrm>
          <a:prstGeom prst="rect">
            <a:avLst/>
          </a:prstGeom>
          <a:noFill/>
        </p:spPr>
      </p:pic>
      <p:sp>
        <p:nvSpPr>
          <p:cNvPr id="3" name="Прямоугольник 2"/>
          <p:cNvSpPr/>
          <p:nvPr/>
        </p:nvSpPr>
        <p:spPr>
          <a:xfrm>
            <a:off x="4286248" y="6357958"/>
            <a:ext cx="4572000" cy="307777"/>
          </a:xfrm>
          <a:prstGeom prst="rect">
            <a:avLst/>
          </a:prstGeom>
        </p:spPr>
        <p:txBody>
          <a:bodyPr>
            <a:spAutoFit/>
          </a:bodyPr>
          <a:lstStyle/>
          <a:p>
            <a:r>
              <a:rPr lang="ru-RU" sz="1400" dirty="0"/>
              <a:t>На Театральной площади г. Кирова. 1940-е гг.</a:t>
            </a:r>
          </a:p>
        </p:txBody>
      </p:sp>
      <p:pic>
        <p:nvPicPr>
          <p:cNvPr id="31748" name="Picture 4" descr="http://img-fotki.yandex.ru/get/5642/174326890.24/0_9d685_d8af36ad_L.jpg"/>
          <p:cNvPicPr>
            <a:picLocks noChangeAspect="1" noChangeArrowheads="1"/>
          </p:cNvPicPr>
          <p:nvPr/>
        </p:nvPicPr>
        <p:blipFill>
          <a:blip r:embed="rId4"/>
          <a:srcRect/>
          <a:stretch>
            <a:fillRect/>
          </a:stretch>
        </p:blipFill>
        <p:spPr bwMode="auto">
          <a:xfrm>
            <a:off x="4381500" y="0"/>
            <a:ext cx="4762500" cy="3057526"/>
          </a:xfrm>
          <a:prstGeom prst="rect">
            <a:avLst/>
          </a:prstGeom>
          <a:noFill/>
        </p:spPr>
      </p:pic>
      <p:sp>
        <p:nvSpPr>
          <p:cNvPr id="5" name="Прямоугольник 4"/>
          <p:cNvSpPr/>
          <p:nvPr/>
        </p:nvSpPr>
        <p:spPr>
          <a:xfrm>
            <a:off x="6500826" y="3214686"/>
            <a:ext cx="2471461" cy="307777"/>
          </a:xfrm>
          <a:prstGeom prst="rect">
            <a:avLst/>
          </a:prstGeom>
        </p:spPr>
        <p:txBody>
          <a:bodyPr wrap="square">
            <a:spAutoFit/>
          </a:bodyPr>
          <a:lstStyle/>
          <a:p>
            <a:r>
              <a:rPr lang="ru-RU" sz="1400" dirty="0"/>
              <a:t>Барак в г. Кирове. 1940-е гг.</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2770" name="Picture 2" descr="http://img-fotki.yandex.ru/get/6440/174326890.24/0_9d677_1c520cb4_L.jpg"/>
          <p:cNvPicPr>
            <a:picLocks noChangeAspect="1" noChangeArrowheads="1"/>
          </p:cNvPicPr>
          <p:nvPr/>
        </p:nvPicPr>
        <p:blipFill>
          <a:blip r:embed="rId3"/>
          <a:srcRect/>
          <a:stretch>
            <a:fillRect/>
          </a:stretch>
        </p:blipFill>
        <p:spPr bwMode="auto">
          <a:xfrm>
            <a:off x="1214414" y="0"/>
            <a:ext cx="4762500" cy="3028950"/>
          </a:xfrm>
          <a:prstGeom prst="rect">
            <a:avLst/>
          </a:prstGeom>
          <a:noFill/>
        </p:spPr>
      </p:pic>
      <p:sp>
        <p:nvSpPr>
          <p:cNvPr id="3" name="Прямоугольник 2"/>
          <p:cNvSpPr/>
          <p:nvPr/>
        </p:nvSpPr>
        <p:spPr>
          <a:xfrm>
            <a:off x="1500166" y="3143248"/>
            <a:ext cx="3500462" cy="738664"/>
          </a:xfrm>
          <a:prstGeom prst="rect">
            <a:avLst/>
          </a:prstGeom>
        </p:spPr>
        <p:txBody>
          <a:bodyPr wrap="square">
            <a:spAutoFit/>
          </a:bodyPr>
          <a:lstStyle/>
          <a:p>
            <a:r>
              <a:rPr lang="ru-RU" sz="1400" dirty="0"/>
              <a:t>Первые троллейбусы, окна заколочены фанерой.</a:t>
            </a:r>
            <a:br>
              <a:rPr lang="ru-RU" sz="1400" dirty="0"/>
            </a:br>
            <a:r>
              <a:rPr lang="ru-RU" sz="1400" dirty="0"/>
              <a:t>Город Киров, ул. К.Маркса, 1940-е гг.</a:t>
            </a:r>
          </a:p>
        </p:txBody>
      </p:sp>
      <p:pic>
        <p:nvPicPr>
          <p:cNvPr id="32772" name="Picture 4" descr="http://img-fotki.yandex.ru/get/5636/174326890.24/0_9d684_faed5609_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4942" y="2443328"/>
            <a:ext cx="3929058" cy="4414672"/>
          </a:xfrm>
          <a:prstGeom prst="rect">
            <a:avLst/>
          </a:prstGeom>
          <a:noFill/>
        </p:spPr>
      </p:pic>
      <p:sp>
        <p:nvSpPr>
          <p:cNvPr id="5" name="Прямоугольник 4"/>
          <p:cNvSpPr/>
          <p:nvPr/>
        </p:nvSpPr>
        <p:spPr>
          <a:xfrm>
            <a:off x="3643306" y="5786454"/>
            <a:ext cx="1516762" cy="307777"/>
          </a:xfrm>
          <a:prstGeom prst="rect">
            <a:avLst/>
          </a:prstGeom>
        </p:spPr>
        <p:txBody>
          <a:bodyPr wrap="none">
            <a:spAutoFit/>
          </a:bodyPr>
          <a:lstStyle/>
          <a:p>
            <a:r>
              <a:rPr lang="ru-RU" sz="1400" dirty="0"/>
              <a:t>Письма с фронта.</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28728" y="612845"/>
            <a:ext cx="7572428" cy="2554545"/>
          </a:xfrm>
          <a:prstGeom prst="rect">
            <a:avLst/>
          </a:prstGeom>
        </p:spPr>
        <p:txBody>
          <a:bodyPr wrap="square">
            <a:spAutoFit/>
          </a:bodyPr>
          <a:lstStyle/>
          <a:p>
            <a:r>
              <a:rPr lang="ru-RU" sz="2000" dirty="0">
                <a:latin typeface="Cambria" pitchFamily="18" charset="0"/>
              </a:rPr>
              <a:t>С 1941 по 1945 годы на фронт ушли более 600 тысяч </a:t>
            </a:r>
            <a:r>
              <a:rPr lang="ru-RU" sz="2000" dirty="0" err="1">
                <a:latin typeface="Cambria" pitchFamily="18" charset="0"/>
              </a:rPr>
              <a:t>кировчан</a:t>
            </a:r>
            <a:r>
              <a:rPr lang="ru-RU" sz="2000" dirty="0">
                <a:latin typeface="Cambria" pitchFamily="18" charset="0"/>
              </a:rPr>
              <a:t>, более трети из которых не вернулись. Более 200 наших земляков получили звание Героя Советского Союза. Многим известен подвиг Якова Николаевича </a:t>
            </a:r>
            <a:r>
              <a:rPr lang="ru-RU" sz="2000" dirty="0" err="1">
                <a:latin typeface="Cambria" pitchFamily="18" charset="0"/>
              </a:rPr>
              <a:t>Падерина</a:t>
            </a:r>
            <a:r>
              <a:rPr lang="ru-RU" sz="2000" dirty="0">
                <a:latin typeface="Cambria" pitchFamily="18" charset="0"/>
              </a:rPr>
              <a:t>, уроженца Верхнекамского района Вятской Губернии: 27 декабря 1941 года в бою в деревне </a:t>
            </a:r>
            <a:r>
              <a:rPr lang="ru-RU" sz="2000" dirty="0" err="1">
                <a:latin typeface="Cambria" pitchFamily="18" charset="0"/>
              </a:rPr>
              <a:t>Рябиниха</a:t>
            </a:r>
            <a:r>
              <a:rPr lang="ru-RU" sz="2000" dirty="0">
                <a:latin typeface="Cambria" pitchFamily="18" charset="0"/>
              </a:rPr>
              <a:t> Тверской области он закрыл собой амбразуру вражеского дзота. Он погиб, но обеспечил для своей роты выполнение задания по освобождению деревни. </a:t>
            </a:r>
          </a:p>
        </p:txBody>
      </p:sp>
      <p:pic>
        <p:nvPicPr>
          <p:cNvPr id="19460" name="Picture 4" descr="Падерин, Яков Николаевич.jpg"/>
          <p:cNvPicPr>
            <a:picLocks noChangeAspect="1" noChangeArrowheads="1"/>
          </p:cNvPicPr>
          <p:nvPr/>
        </p:nvPicPr>
        <p:blipFill>
          <a:blip r:embed="rId3"/>
          <a:srcRect/>
          <a:stretch>
            <a:fillRect/>
          </a:stretch>
        </p:blipFill>
        <p:spPr bwMode="auto">
          <a:xfrm>
            <a:off x="2000232" y="3500438"/>
            <a:ext cx="1695450" cy="2381250"/>
          </a:xfrm>
          <a:prstGeom prst="rect">
            <a:avLst/>
          </a:prstGeom>
          <a:noFill/>
        </p:spPr>
      </p:pic>
      <p:sp>
        <p:nvSpPr>
          <p:cNvPr id="6" name="Прямоугольник 5"/>
          <p:cNvSpPr/>
          <p:nvPr/>
        </p:nvSpPr>
        <p:spPr>
          <a:xfrm>
            <a:off x="3857620" y="4857760"/>
            <a:ext cx="3357586" cy="954107"/>
          </a:xfrm>
          <a:prstGeom prst="rect">
            <a:avLst/>
          </a:prstGeom>
        </p:spPr>
        <p:txBody>
          <a:bodyPr wrap="square">
            <a:spAutoFit/>
          </a:bodyPr>
          <a:lstStyle/>
          <a:p>
            <a:pPr algn="ctr"/>
            <a:r>
              <a:rPr lang="ru-RU" sz="1400" b="1" dirty="0" err="1"/>
              <a:t>Я́ков</a:t>
            </a:r>
            <a:r>
              <a:rPr lang="ru-RU" sz="1400" b="1" dirty="0"/>
              <a:t> </a:t>
            </a:r>
            <a:r>
              <a:rPr lang="ru-RU" sz="1400" b="1" dirty="0" err="1"/>
              <a:t>Никола́евич</a:t>
            </a:r>
            <a:r>
              <a:rPr lang="ru-RU" sz="1400" b="1" dirty="0"/>
              <a:t> </a:t>
            </a:r>
            <a:r>
              <a:rPr lang="ru-RU" sz="1400" b="1" dirty="0" err="1"/>
              <a:t>Паде́рин</a:t>
            </a:r>
            <a:r>
              <a:rPr lang="ru-RU" sz="1400" b="1" dirty="0"/>
              <a:t> </a:t>
            </a:r>
            <a:endParaRPr lang="ru-RU" sz="1400" b="1" dirty="0" smtClean="0"/>
          </a:p>
          <a:p>
            <a:pPr algn="ctr"/>
            <a:r>
              <a:rPr lang="ru-RU" sz="1400" dirty="0" smtClean="0"/>
              <a:t>(</a:t>
            </a:r>
            <a:r>
              <a:rPr lang="ru-RU" sz="1400" dirty="0"/>
              <a:t>9 декабря 1901 — 27 декабря 1941) — участник Великой Отечественной войны, </a:t>
            </a:r>
            <a:endParaRPr lang="ru-RU" sz="1400" dirty="0" smtClean="0"/>
          </a:p>
          <a:p>
            <a:pPr algn="ctr"/>
            <a:r>
              <a:rPr lang="ru-RU" sz="1400" dirty="0" smtClean="0"/>
              <a:t>Герой </a:t>
            </a:r>
            <a:r>
              <a:rPr lang="ru-RU" sz="1400" dirty="0"/>
              <a:t>Советского Союза, красноармеец.</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начало войны"/>
          <p:cNvPicPr>
            <a:picLocks noChangeAspect="1" noChangeArrowheads="1"/>
          </p:cNvPicPr>
          <p:nvPr/>
        </p:nvPicPr>
        <p:blipFill>
          <a:blip r:embed="rId3"/>
          <a:srcRect/>
          <a:stretch>
            <a:fillRect/>
          </a:stretch>
        </p:blipFill>
        <p:spPr bwMode="auto">
          <a:xfrm>
            <a:off x="3143240" y="571480"/>
            <a:ext cx="5429288" cy="3619525"/>
          </a:xfrm>
          <a:prstGeom prst="rect">
            <a:avLst/>
          </a:prstGeom>
          <a:noFill/>
        </p:spPr>
      </p:pic>
      <p:sp>
        <p:nvSpPr>
          <p:cNvPr id="3" name="Прямоугольник 2"/>
          <p:cNvSpPr/>
          <p:nvPr/>
        </p:nvSpPr>
        <p:spPr>
          <a:xfrm>
            <a:off x="3071802" y="4500570"/>
            <a:ext cx="5643602" cy="1015663"/>
          </a:xfrm>
          <a:prstGeom prst="rect">
            <a:avLst/>
          </a:prstGeom>
        </p:spPr>
        <p:txBody>
          <a:bodyPr wrap="square">
            <a:spAutoFit/>
          </a:bodyPr>
          <a:lstStyle/>
          <a:p>
            <a:r>
              <a:rPr lang="ru-RU" sz="2000" dirty="0">
                <a:latin typeface="Cambria" pitchFamily="18" charset="0"/>
              </a:rPr>
              <a:t>Утром 22 июня </a:t>
            </a:r>
            <a:r>
              <a:rPr lang="ru-RU" sz="2000" dirty="0" smtClean="0">
                <a:latin typeface="Cambria" pitchFamily="18" charset="0"/>
              </a:rPr>
              <a:t>1941 года </a:t>
            </a:r>
            <a:r>
              <a:rPr lang="ru-RU" sz="2000" dirty="0" err="1" smtClean="0">
                <a:latin typeface="Cambria" pitchFamily="18" charset="0"/>
              </a:rPr>
              <a:t>кировчане</a:t>
            </a:r>
            <a:r>
              <a:rPr lang="ru-RU" sz="2000" dirty="0" smtClean="0">
                <a:latin typeface="Cambria" pitchFamily="18" charset="0"/>
              </a:rPr>
              <a:t> </a:t>
            </a:r>
            <a:r>
              <a:rPr lang="ru-RU" sz="2000" dirty="0">
                <a:latin typeface="Cambria" pitchFamily="18" charset="0"/>
              </a:rPr>
              <a:t>отмечали на стадионе «Динамо» завершение учебного года.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500166" y="214290"/>
            <a:ext cx="7500990" cy="1631216"/>
          </a:xfrm>
          <a:prstGeom prst="rect">
            <a:avLst/>
          </a:prstGeom>
        </p:spPr>
        <p:txBody>
          <a:bodyPr wrap="square">
            <a:spAutoFit/>
          </a:bodyPr>
          <a:lstStyle/>
          <a:p>
            <a:r>
              <a:rPr lang="ru-RU" sz="2000" dirty="0">
                <a:latin typeface="Cambria" pitchFamily="18" charset="0"/>
              </a:rPr>
              <a:t>Вятскую землю прославили великие маршалы и </a:t>
            </a:r>
            <a:r>
              <a:rPr lang="ru-RU" sz="2000" dirty="0" smtClean="0">
                <a:latin typeface="Cambria" pitchFamily="18" charset="0"/>
              </a:rPr>
              <a:t>полководцы Конев Иван Степанович, Говоров Леонид Александрович, </a:t>
            </a:r>
            <a:r>
              <a:rPr lang="ru-RU" sz="2000" dirty="0" err="1" smtClean="0">
                <a:latin typeface="Cambria" pitchFamily="18" charset="0"/>
              </a:rPr>
              <a:t>Вершинин</a:t>
            </a:r>
            <a:r>
              <a:rPr lang="ru-RU" sz="2000" dirty="0" smtClean="0">
                <a:latin typeface="Cambria" pitchFamily="18" charset="0"/>
              </a:rPr>
              <a:t> Константин Андреевич, </a:t>
            </a:r>
            <a:r>
              <a:rPr lang="ru-RU" sz="2000" dirty="0" err="1" smtClean="0">
                <a:latin typeface="Cambria" pitchFamily="18" charset="0"/>
              </a:rPr>
              <a:t>Захватаев</a:t>
            </a:r>
            <a:r>
              <a:rPr lang="ru-RU" sz="2000" dirty="0" smtClean="0">
                <a:latin typeface="Cambria" pitchFamily="18" charset="0"/>
              </a:rPr>
              <a:t> Никанор Дмитриевич, </a:t>
            </a:r>
            <a:r>
              <a:rPr lang="ru-RU" sz="2000" dirty="0" err="1" smtClean="0">
                <a:latin typeface="Cambria" pitchFamily="18" charset="0"/>
              </a:rPr>
              <a:t>Исупов</a:t>
            </a:r>
            <a:r>
              <a:rPr lang="ru-RU" sz="2000" dirty="0" smtClean="0">
                <a:latin typeface="Cambria" pitchFamily="18" charset="0"/>
              </a:rPr>
              <a:t> Александр </a:t>
            </a:r>
            <a:r>
              <a:rPr lang="ru-RU" sz="2000" dirty="0" err="1" smtClean="0">
                <a:latin typeface="Cambria" pitchFamily="18" charset="0"/>
              </a:rPr>
              <a:t>Филлипович</a:t>
            </a:r>
            <a:r>
              <a:rPr lang="ru-RU" sz="2000" dirty="0" smtClean="0">
                <a:latin typeface="Cambria" pitchFamily="18" charset="0"/>
              </a:rPr>
              <a:t>, </a:t>
            </a:r>
            <a:r>
              <a:rPr lang="ru-RU" sz="2000" dirty="0" err="1" smtClean="0">
                <a:latin typeface="Cambria" pitchFamily="18" charset="0"/>
              </a:rPr>
              <a:t>Тухаринов</a:t>
            </a:r>
            <a:r>
              <a:rPr lang="ru-RU" sz="2000" dirty="0" smtClean="0">
                <a:latin typeface="Cambria" pitchFamily="18" charset="0"/>
              </a:rPr>
              <a:t> </a:t>
            </a:r>
            <a:r>
              <a:rPr lang="ru-RU" sz="2000" dirty="0">
                <a:latin typeface="Cambria" pitchFamily="18" charset="0"/>
              </a:rPr>
              <a:t>Юрий Владимирович и другие.</a:t>
            </a:r>
          </a:p>
        </p:txBody>
      </p:sp>
      <p:pic>
        <p:nvPicPr>
          <p:cNvPr id="34818" name="Picture 2" descr="http://www.krugosvet.ru/images/1009812_I4000L3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0166" y="1833550"/>
            <a:ext cx="1714512" cy="2286017"/>
          </a:xfrm>
          <a:prstGeom prst="rect">
            <a:avLst/>
          </a:prstGeom>
          <a:noFill/>
        </p:spPr>
      </p:pic>
      <p:sp>
        <p:nvSpPr>
          <p:cNvPr id="4" name="Прямоугольник 3"/>
          <p:cNvSpPr/>
          <p:nvPr/>
        </p:nvSpPr>
        <p:spPr>
          <a:xfrm>
            <a:off x="1357290" y="4071942"/>
            <a:ext cx="1643074" cy="923330"/>
          </a:xfrm>
          <a:prstGeom prst="rect">
            <a:avLst/>
          </a:prstGeom>
        </p:spPr>
        <p:txBody>
          <a:bodyPr wrap="square">
            <a:spAutoFit/>
          </a:bodyPr>
          <a:lstStyle/>
          <a:p>
            <a:pPr algn="ctr"/>
            <a:r>
              <a:rPr lang="ru-RU" dirty="0" smtClean="0">
                <a:latin typeface="Cambria" pitchFamily="18" charset="0"/>
              </a:rPr>
              <a:t>Конев </a:t>
            </a:r>
          </a:p>
          <a:p>
            <a:pPr algn="ctr"/>
            <a:r>
              <a:rPr lang="ru-RU" dirty="0" smtClean="0">
                <a:latin typeface="Cambria" pitchFamily="18" charset="0"/>
              </a:rPr>
              <a:t>Иван Степанович</a:t>
            </a:r>
            <a:endParaRPr lang="ru-RU" dirty="0"/>
          </a:p>
        </p:txBody>
      </p:sp>
      <p:sp>
        <p:nvSpPr>
          <p:cNvPr id="5" name="Прямоугольник 4"/>
          <p:cNvSpPr/>
          <p:nvPr/>
        </p:nvSpPr>
        <p:spPr>
          <a:xfrm>
            <a:off x="5429256" y="5072074"/>
            <a:ext cx="1714512" cy="923330"/>
          </a:xfrm>
          <a:prstGeom prst="rect">
            <a:avLst/>
          </a:prstGeom>
        </p:spPr>
        <p:txBody>
          <a:bodyPr wrap="square">
            <a:spAutoFit/>
          </a:bodyPr>
          <a:lstStyle/>
          <a:p>
            <a:pPr algn="ctr"/>
            <a:r>
              <a:rPr lang="ru-RU" dirty="0" smtClean="0">
                <a:latin typeface="Cambria" pitchFamily="18" charset="0"/>
              </a:rPr>
              <a:t>Вершинин Константин Андреевич</a:t>
            </a:r>
            <a:endParaRPr lang="ru-RU" dirty="0"/>
          </a:p>
        </p:txBody>
      </p:sp>
      <p:pic>
        <p:nvPicPr>
          <p:cNvPr id="34820" name="Picture 4" descr="http://encyclopedia.mil.ru/images/vershinin(1).jpg"/>
          <p:cNvPicPr>
            <a:picLocks noChangeAspect="1" noChangeArrowheads="1"/>
          </p:cNvPicPr>
          <p:nvPr/>
        </p:nvPicPr>
        <p:blipFill>
          <a:blip r:embed="rId4"/>
          <a:srcRect/>
          <a:stretch>
            <a:fillRect/>
          </a:stretch>
        </p:blipFill>
        <p:spPr bwMode="auto">
          <a:xfrm>
            <a:off x="5500694" y="2714620"/>
            <a:ext cx="1643074" cy="2319635"/>
          </a:xfrm>
          <a:prstGeom prst="rect">
            <a:avLst/>
          </a:prstGeom>
          <a:noFill/>
        </p:spPr>
      </p:pic>
      <p:sp>
        <p:nvSpPr>
          <p:cNvPr id="7" name="Прямоугольник 6"/>
          <p:cNvSpPr/>
          <p:nvPr/>
        </p:nvSpPr>
        <p:spPr>
          <a:xfrm>
            <a:off x="3143240" y="4786322"/>
            <a:ext cx="1928826" cy="923330"/>
          </a:xfrm>
          <a:prstGeom prst="rect">
            <a:avLst/>
          </a:prstGeom>
        </p:spPr>
        <p:txBody>
          <a:bodyPr wrap="square">
            <a:spAutoFit/>
          </a:bodyPr>
          <a:lstStyle/>
          <a:p>
            <a:pPr algn="ctr"/>
            <a:r>
              <a:rPr lang="ru-RU" dirty="0" smtClean="0">
                <a:latin typeface="Cambria" pitchFamily="18" charset="0"/>
              </a:rPr>
              <a:t>Говоров </a:t>
            </a:r>
          </a:p>
          <a:p>
            <a:pPr algn="ctr"/>
            <a:r>
              <a:rPr lang="ru-RU" dirty="0" smtClean="0">
                <a:latin typeface="Cambria" pitchFamily="18" charset="0"/>
              </a:rPr>
              <a:t>Леонид Александрович</a:t>
            </a:r>
            <a:endParaRPr lang="ru-RU" dirty="0"/>
          </a:p>
        </p:txBody>
      </p:sp>
      <p:pic>
        <p:nvPicPr>
          <p:cNvPr id="34822" name="Picture 6" descr="http://www.peoples.ru/military/commander/leonid_govorov/govorov-01052008133746io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28992" y="2297422"/>
            <a:ext cx="1714512" cy="2434608"/>
          </a:xfrm>
          <a:prstGeom prst="rect">
            <a:avLst/>
          </a:prstGeom>
          <a:noFill/>
        </p:spPr>
      </p:pic>
      <p:sp>
        <p:nvSpPr>
          <p:cNvPr id="9" name="Прямоугольник 8"/>
          <p:cNvSpPr/>
          <p:nvPr/>
        </p:nvSpPr>
        <p:spPr>
          <a:xfrm>
            <a:off x="7143768" y="5715016"/>
            <a:ext cx="1857388" cy="923330"/>
          </a:xfrm>
          <a:prstGeom prst="rect">
            <a:avLst/>
          </a:prstGeom>
        </p:spPr>
        <p:txBody>
          <a:bodyPr wrap="square">
            <a:spAutoFit/>
          </a:bodyPr>
          <a:lstStyle/>
          <a:p>
            <a:pPr algn="ctr"/>
            <a:r>
              <a:rPr lang="ru-RU" dirty="0" smtClean="0">
                <a:latin typeface="Cambria" pitchFamily="18" charset="0"/>
              </a:rPr>
              <a:t>Захватаев </a:t>
            </a:r>
          </a:p>
          <a:p>
            <a:pPr algn="ctr"/>
            <a:r>
              <a:rPr lang="ru-RU" dirty="0" smtClean="0">
                <a:latin typeface="Cambria" pitchFamily="18" charset="0"/>
              </a:rPr>
              <a:t>Никанор Дмитриевич</a:t>
            </a:r>
            <a:endParaRPr lang="ru-RU" dirty="0"/>
          </a:p>
        </p:txBody>
      </p:sp>
      <p:pic>
        <p:nvPicPr>
          <p:cNvPr id="34824" name="Picture 8" descr="https://upload.wikimedia.org/wikipedia/ru/thumb/d/d9/Zahvataev.jpg/200px-Zahvataev.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58082" y="3571876"/>
            <a:ext cx="1687510" cy="214314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643042" y="357166"/>
            <a:ext cx="2097882" cy="400110"/>
          </a:xfrm>
          <a:prstGeom prst="rect">
            <a:avLst/>
          </a:prstGeom>
        </p:spPr>
        <p:txBody>
          <a:bodyPr wrap="none">
            <a:spAutoFit/>
          </a:bodyPr>
          <a:lstStyle/>
          <a:p>
            <a:r>
              <a:rPr lang="ru-RU" sz="2000" dirty="0">
                <a:latin typeface="Cambria" pitchFamily="18" charset="0"/>
              </a:rPr>
              <a:t>Помощь </a:t>
            </a:r>
            <a:r>
              <a:rPr lang="ru-RU" sz="2000" dirty="0" smtClean="0">
                <a:latin typeface="Cambria" pitchFamily="18" charset="0"/>
              </a:rPr>
              <a:t>фронту</a:t>
            </a:r>
            <a:endParaRPr lang="ru-RU" sz="2000" dirty="0">
              <a:latin typeface="Cambria" pitchFamily="18" charset="0"/>
            </a:endParaRPr>
          </a:p>
        </p:txBody>
      </p:sp>
      <p:pic>
        <p:nvPicPr>
          <p:cNvPr id="33794" name="Picture 2" descr="http://img-fotki.yandex.ru/get/6440/174326890.25/0_9d691_55f5018f_L.jpg"/>
          <p:cNvPicPr>
            <a:picLocks noChangeAspect="1" noChangeArrowheads="1"/>
          </p:cNvPicPr>
          <p:nvPr/>
        </p:nvPicPr>
        <p:blipFill>
          <a:blip r:embed="rId3"/>
          <a:srcRect/>
          <a:stretch>
            <a:fillRect/>
          </a:stretch>
        </p:blipFill>
        <p:spPr bwMode="auto">
          <a:xfrm>
            <a:off x="4143372" y="571480"/>
            <a:ext cx="4762500" cy="3028950"/>
          </a:xfrm>
          <a:prstGeom prst="rect">
            <a:avLst/>
          </a:prstGeom>
          <a:noFill/>
        </p:spPr>
      </p:pic>
      <p:sp>
        <p:nvSpPr>
          <p:cNvPr id="4" name="Прямоугольник 3"/>
          <p:cNvSpPr/>
          <p:nvPr/>
        </p:nvSpPr>
        <p:spPr>
          <a:xfrm>
            <a:off x="4357686" y="3214686"/>
            <a:ext cx="4572000" cy="307777"/>
          </a:xfrm>
          <a:prstGeom prst="rect">
            <a:avLst/>
          </a:prstGeom>
        </p:spPr>
        <p:txBody>
          <a:bodyPr>
            <a:spAutoFit/>
          </a:bodyPr>
          <a:lstStyle/>
          <a:p>
            <a:r>
              <a:rPr lang="ru-RU" sz="1400" dirty="0"/>
              <a:t>Эскадрилья, построенная на средства </a:t>
            </a:r>
            <a:r>
              <a:rPr lang="ru-RU" sz="1400" dirty="0" err="1"/>
              <a:t>кировчан</a:t>
            </a:r>
            <a:r>
              <a:rPr lang="ru-RU" sz="1400" dirty="0"/>
              <a:t>. 1942 г.</a:t>
            </a:r>
          </a:p>
        </p:txBody>
      </p:sp>
      <p:pic>
        <p:nvPicPr>
          <p:cNvPr id="33796" name="Picture 4" descr="http://img-fotki.yandex.ru/get/5647/174326890.24/0_9d66c_647bdc6f_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8728" y="3620167"/>
            <a:ext cx="4572032" cy="3026685"/>
          </a:xfrm>
          <a:prstGeom prst="rect">
            <a:avLst/>
          </a:prstGeom>
          <a:noFill/>
        </p:spPr>
      </p:pic>
      <p:sp>
        <p:nvSpPr>
          <p:cNvPr id="6" name="Прямоугольник 5"/>
          <p:cNvSpPr/>
          <p:nvPr/>
        </p:nvSpPr>
        <p:spPr>
          <a:xfrm>
            <a:off x="6357950" y="5572140"/>
            <a:ext cx="1318181" cy="307777"/>
          </a:xfrm>
          <a:prstGeom prst="rect">
            <a:avLst/>
          </a:prstGeom>
        </p:spPr>
        <p:txBody>
          <a:bodyPr wrap="none">
            <a:spAutoFit/>
          </a:bodyPr>
          <a:lstStyle/>
          <a:p>
            <a:r>
              <a:rPr lang="ru-RU" sz="1400" dirty="0"/>
              <a:t>Хлеб - фронту. </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285852" y="142852"/>
            <a:ext cx="7643866" cy="1015663"/>
          </a:xfrm>
          <a:prstGeom prst="rect">
            <a:avLst/>
          </a:prstGeom>
        </p:spPr>
        <p:txBody>
          <a:bodyPr wrap="square">
            <a:spAutoFit/>
          </a:bodyPr>
          <a:lstStyle/>
          <a:p>
            <a:r>
              <a:rPr lang="ru-RU" sz="2000" dirty="0">
                <a:latin typeface="Cambria" pitchFamily="18" charset="0"/>
              </a:rPr>
              <a:t>В мае 1945 года Кировская область вместе со всем Советским Союзом праздновала День Победы. С тех пор ежегодно 9 мая мы поздравляем и чествуем ветеранов, чтим память погибших.</a:t>
            </a:r>
          </a:p>
        </p:txBody>
      </p:sp>
      <p:pic>
        <p:nvPicPr>
          <p:cNvPr id="21506" name="Picture 2" descr="http://img-fotki.yandex.ru/get/5642/174326890.24/0_9d671_2f75767_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9622" y="1142984"/>
            <a:ext cx="4364378" cy="2714644"/>
          </a:xfrm>
          <a:prstGeom prst="rect">
            <a:avLst/>
          </a:prstGeom>
          <a:noFill/>
        </p:spPr>
      </p:pic>
      <p:pic>
        <p:nvPicPr>
          <p:cNvPr id="21508" name="Picture 4" descr="http://img-fotki.yandex.ru/get/5635/174326890.24/0_9d672_472ed371_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85852" y="2428868"/>
            <a:ext cx="3731835" cy="2500330"/>
          </a:xfrm>
          <a:prstGeom prst="rect">
            <a:avLst/>
          </a:prstGeom>
          <a:noFill/>
        </p:spPr>
      </p:pic>
      <p:pic>
        <p:nvPicPr>
          <p:cNvPr id="21510" name="Picture 6" descr="http://img-fotki.yandex.ru/get/6428/174326890.24/0_9d673_f2d39680_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6314" y="3929634"/>
            <a:ext cx="4357686" cy="292836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842" name="Picture 2" descr="http://bibliotekacheremhovo.ru/upload/medialibrary/806/8069c670e5d31c6737d0967efe0fa1cc.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572164" cy="4289201"/>
          </a:xfrm>
          <a:prstGeom prst="rect">
            <a:avLst/>
          </a:prstGeom>
          <a:ln>
            <a:noFill/>
          </a:ln>
          <a:effectLst>
            <a:softEdge rad="112500"/>
          </a:effectLst>
        </p:spPr>
      </p:pic>
      <p:pic>
        <p:nvPicPr>
          <p:cNvPr id="35846" name="Picture 6" descr="http://www.stihi.ru/pics/2012/05/09/31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7488" y="4274346"/>
            <a:ext cx="5167306" cy="2583654"/>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28728" y="214290"/>
            <a:ext cx="7572428" cy="1015663"/>
          </a:xfrm>
          <a:prstGeom prst="rect">
            <a:avLst/>
          </a:prstGeom>
        </p:spPr>
        <p:txBody>
          <a:bodyPr wrap="square">
            <a:spAutoFit/>
          </a:bodyPr>
          <a:lstStyle/>
          <a:p>
            <a:r>
              <a:rPr lang="ru-RU" sz="2000" dirty="0">
                <a:latin typeface="Cambria" pitchFamily="18" charset="0"/>
              </a:rPr>
              <a:t>В 11 часов возле кировского обкома ВКП прозвучало обращение Молотова, оповещающее о начале Великой Отечественной войны.</a:t>
            </a:r>
          </a:p>
        </p:txBody>
      </p:sp>
      <p:sp>
        <p:nvSpPr>
          <p:cNvPr id="4" name="Прямоугольник 3"/>
          <p:cNvSpPr/>
          <p:nvPr/>
        </p:nvSpPr>
        <p:spPr>
          <a:xfrm>
            <a:off x="1500166" y="6215082"/>
            <a:ext cx="3857652" cy="523220"/>
          </a:xfrm>
          <a:prstGeom prst="rect">
            <a:avLst/>
          </a:prstGeom>
        </p:spPr>
        <p:txBody>
          <a:bodyPr wrap="square">
            <a:spAutoFit/>
          </a:bodyPr>
          <a:lstStyle/>
          <a:p>
            <a:r>
              <a:rPr lang="ru-RU" sz="1400" dirty="0"/>
              <a:t>Полдень 22 июня, речь по радио В.Молотова.</a:t>
            </a:r>
            <a:r>
              <a:rPr lang="ru-RU" sz="1400" dirty="0" smtClean="0"/>
              <a:t/>
            </a:r>
            <a:br>
              <a:rPr lang="ru-RU" sz="1400" dirty="0" smtClean="0"/>
            </a:br>
            <a:r>
              <a:rPr lang="ru-RU" sz="1400" dirty="0"/>
              <a:t>У здания Кировского обкома ВКП(б). </a:t>
            </a:r>
          </a:p>
        </p:txBody>
      </p:sp>
      <p:pic>
        <p:nvPicPr>
          <p:cNvPr id="15364" name="Picture 4" descr="http://img-fotki.yandex.ru/get/6438/174326890.24/0_9d674_7000b015_L.jpg"/>
          <p:cNvPicPr>
            <a:picLocks noChangeAspect="1" noChangeArrowheads="1"/>
          </p:cNvPicPr>
          <p:nvPr/>
        </p:nvPicPr>
        <p:blipFill>
          <a:blip r:embed="rId3"/>
          <a:srcRect/>
          <a:stretch>
            <a:fillRect/>
          </a:stretch>
        </p:blipFill>
        <p:spPr bwMode="auto">
          <a:xfrm>
            <a:off x="1785918" y="1428736"/>
            <a:ext cx="3219450" cy="4762500"/>
          </a:xfrm>
          <a:prstGeom prst="rect">
            <a:avLst/>
          </a:prstGeom>
          <a:noFill/>
        </p:spPr>
      </p:pic>
      <p:pic>
        <p:nvPicPr>
          <p:cNvPr id="15366" name="Picture 6" descr="http://img-fotki.yandex.ru/get/6440/174326890.24/0_9d675_7c2b501_L.jpg"/>
          <p:cNvPicPr>
            <a:picLocks noChangeAspect="1" noChangeArrowheads="1"/>
          </p:cNvPicPr>
          <p:nvPr/>
        </p:nvPicPr>
        <p:blipFill>
          <a:blip r:embed="rId4"/>
          <a:srcRect/>
          <a:stretch>
            <a:fillRect/>
          </a:stretch>
        </p:blipFill>
        <p:spPr bwMode="auto">
          <a:xfrm>
            <a:off x="5715008" y="1071546"/>
            <a:ext cx="3276600" cy="4762500"/>
          </a:xfrm>
          <a:prstGeom prst="rect">
            <a:avLst/>
          </a:prstGeom>
          <a:noFill/>
        </p:spPr>
      </p:pic>
      <p:sp>
        <p:nvSpPr>
          <p:cNvPr id="7" name="Прямоугольник 6"/>
          <p:cNvSpPr/>
          <p:nvPr/>
        </p:nvSpPr>
        <p:spPr>
          <a:xfrm>
            <a:off x="5429256" y="6000768"/>
            <a:ext cx="3714744" cy="523220"/>
          </a:xfrm>
          <a:prstGeom prst="rect">
            <a:avLst/>
          </a:prstGeom>
        </p:spPr>
        <p:txBody>
          <a:bodyPr wrap="square">
            <a:spAutoFit/>
          </a:bodyPr>
          <a:lstStyle/>
          <a:p>
            <a:r>
              <a:rPr lang="ru-RU" sz="1400" dirty="0"/>
              <a:t>У радиорепродуктора на другой стороне ул.Ленина</a:t>
            </a:r>
            <a:r>
              <a:rPr lang="ru-RU" sz="1400" dirty="0" smtClean="0"/>
              <a:t>.</a:t>
            </a:r>
            <a:endParaRPr lang="ru-RU"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28728" y="285728"/>
            <a:ext cx="7572428" cy="1938992"/>
          </a:xfrm>
          <a:prstGeom prst="rect">
            <a:avLst/>
          </a:prstGeom>
        </p:spPr>
        <p:txBody>
          <a:bodyPr wrap="square">
            <a:spAutoFit/>
          </a:bodyPr>
          <a:lstStyle/>
          <a:p>
            <a:r>
              <a:rPr lang="ru-RU" sz="2000" dirty="0">
                <a:latin typeface="Cambria" pitchFamily="18" charset="0"/>
              </a:rPr>
              <a:t>В тот же день более 700 наших земляков пожелали отправиться на фронт добровольцами. В конце лета 1941 года на территории Кировской области была сформирована 311–я стрелковая дивизия, затем, осенью, — 355-я стрелковая дивизия. В декабре начала формироваться 109-я стрелковая бригада, которая впоследствии стала 5-й стрелковой дивизией.</a:t>
            </a:r>
          </a:p>
        </p:txBody>
      </p:sp>
      <p:pic>
        <p:nvPicPr>
          <p:cNvPr id="16386" name="Picture 2" descr="мобилизация"/>
          <p:cNvPicPr>
            <a:picLocks noChangeAspect="1" noChangeArrowheads="1"/>
          </p:cNvPicPr>
          <p:nvPr/>
        </p:nvPicPr>
        <p:blipFill>
          <a:blip r:embed="rId3"/>
          <a:srcRect/>
          <a:stretch>
            <a:fillRect/>
          </a:stretch>
        </p:blipFill>
        <p:spPr bwMode="auto">
          <a:xfrm>
            <a:off x="5643570" y="2266949"/>
            <a:ext cx="3333750" cy="4591051"/>
          </a:xfrm>
          <a:prstGeom prst="rect">
            <a:avLst/>
          </a:prstGeom>
          <a:noFill/>
        </p:spPr>
      </p:pic>
      <p:sp>
        <p:nvSpPr>
          <p:cNvPr id="4" name="Прямоугольник 3"/>
          <p:cNvSpPr/>
          <p:nvPr/>
        </p:nvSpPr>
        <p:spPr>
          <a:xfrm>
            <a:off x="1500166" y="6072206"/>
            <a:ext cx="3929058" cy="523220"/>
          </a:xfrm>
          <a:prstGeom prst="rect">
            <a:avLst/>
          </a:prstGeom>
        </p:spPr>
        <p:txBody>
          <a:bodyPr wrap="square">
            <a:spAutoFit/>
          </a:bodyPr>
          <a:lstStyle/>
          <a:p>
            <a:r>
              <a:rPr lang="ru-RU" sz="1400" dirty="0"/>
              <a:t>Вручение знамени 311-й стрелковой дивизии,</a:t>
            </a:r>
            <a:br>
              <a:rPr lang="ru-RU" sz="1400" dirty="0"/>
            </a:br>
            <a:r>
              <a:rPr lang="ru-RU" sz="1400" dirty="0"/>
              <a:t>  сформированной из </a:t>
            </a:r>
            <a:r>
              <a:rPr lang="ru-RU" sz="1400" dirty="0" err="1"/>
              <a:t>кировчан</a:t>
            </a:r>
            <a:r>
              <a:rPr lang="ru-RU" sz="1400" dirty="0"/>
              <a:t>. Август 1941 г.</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357950" y="857232"/>
            <a:ext cx="2622278" cy="707886"/>
          </a:xfrm>
          <a:prstGeom prst="rect">
            <a:avLst/>
          </a:prstGeom>
        </p:spPr>
        <p:txBody>
          <a:bodyPr wrap="square">
            <a:spAutoFit/>
          </a:bodyPr>
          <a:lstStyle/>
          <a:p>
            <a:pPr algn="ctr"/>
            <a:r>
              <a:rPr lang="ru-RU" sz="2000" dirty="0">
                <a:latin typeface="Cambria" pitchFamily="18" charset="0"/>
              </a:rPr>
              <a:t>Мобилизация, </a:t>
            </a:r>
          </a:p>
          <a:p>
            <a:pPr algn="ctr"/>
            <a:r>
              <a:rPr lang="ru-RU" sz="2000" dirty="0">
                <a:latin typeface="Cambria" pitchFamily="18" charset="0"/>
              </a:rPr>
              <a:t>военное обучение.</a:t>
            </a:r>
          </a:p>
        </p:txBody>
      </p:sp>
      <p:pic>
        <p:nvPicPr>
          <p:cNvPr id="22530" name="Picture 2" descr="http://img-fotki.yandex.ru/get/6435/174326890.24/0_9d66a_3c029f1a_L.jpg"/>
          <p:cNvPicPr>
            <a:picLocks noChangeAspect="1" noChangeArrowheads="1"/>
          </p:cNvPicPr>
          <p:nvPr/>
        </p:nvPicPr>
        <p:blipFill>
          <a:blip r:embed="rId3"/>
          <a:srcRect/>
          <a:stretch>
            <a:fillRect/>
          </a:stretch>
        </p:blipFill>
        <p:spPr bwMode="auto">
          <a:xfrm>
            <a:off x="1428728" y="214290"/>
            <a:ext cx="4762500" cy="3171826"/>
          </a:xfrm>
          <a:prstGeom prst="rect">
            <a:avLst/>
          </a:prstGeom>
          <a:noFill/>
        </p:spPr>
      </p:pic>
      <p:sp>
        <p:nvSpPr>
          <p:cNvPr id="4" name="Прямоугольник 3"/>
          <p:cNvSpPr/>
          <p:nvPr/>
        </p:nvSpPr>
        <p:spPr>
          <a:xfrm>
            <a:off x="1428728" y="3429000"/>
            <a:ext cx="6072230" cy="523220"/>
          </a:xfrm>
          <a:prstGeom prst="rect">
            <a:avLst/>
          </a:prstGeom>
        </p:spPr>
        <p:txBody>
          <a:bodyPr wrap="square">
            <a:spAutoFit/>
          </a:bodyPr>
          <a:lstStyle/>
          <a:p>
            <a:r>
              <a:rPr lang="ru-RU" sz="1400" dirty="0"/>
              <a:t>Рабочие кировского машиностроительного завода им.1 Мая</a:t>
            </a:r>
            <a:br>
              <a:rPr lang="ru-RU" sz="1400" dirty="0"/>
            </a:br>
            <a:r>
              <a:rPr lang="ru-RU" sz="1400" dirty="0"/>
              <a:t> на учебных стрельбах. 1941 г.</a:t>
            </a:r>
          </a:p>
        </p:txBody>
      </p:sp>
      <p:pic>
        <p:nvPicPr>
          <p:cNvPr id="22532" name="Picture 4" descr="http://img-fotki.yandex.ru/get/6443/174326890.25/0_9d692_5e4a7ca4_L.jpg"/>
          <p:cNvPicPr>
            <a:picLocks noChangeAspect="1" noChangeArrowheads="1"/>
          </p:cNvPicPr>
          <p:nvPr/>
        </p:nvPicPr>
        <p:blipFill>
          <a:blip r:embed="rId4"/>
          <a:srcRect/>
          <a:stretch>
            <a:fillRect/>
          </a:stretch>
        </p:blipFill>
        <p:spPr bwMode="auto">
          <a:xfrm>
            <a:off x="4283543" y="3786191"/>
            <a:ext cx="4860457" cy="3071810"/>
          </a:xfrm>
          <a:prstGeom prst="rect">
            <a:avLst/>
          </a:prstGeom>
          <a:noFill/>
        </p:spPr>
      </p:pic>
      <p:sp>
        <p:nvSpPr>
          <p:cNvPr id="6" name="Прямоугольник 5"/>
          <p:cNvSpPr/>
          <p:nvPr/>
        </p:nvSpPr>
        <p:spPr>
          <a:xfrm>
            <a:off x="1357290" y="6000768"/>
            <a:ext cx="3357554" cy="738664"/>
          </a:xfrm>
          <a:prstGeom prst="rect">
            <a:avLst/>
          </a:prstGeom>
        </p:spPr>
        <p:txBody>
          <a:bodyPr wrap="square">
            <a:spAutoFit/>
          </a:bodyPr>
          <a:lstStyle/>
          <a:p>
            <a:r>
              <a:rPr lang="ru-RU" sz="1400" dirty="0"/>
              <a:t>Служащие кировской конторы "</a:t>
            </a:r>
            <a:r>
              <a:rPr lang="ru-RU" sz="1400" dirty="0" err="1"/>
              <a:t>Заготзерно</a:t>
            </a:r>
            <a:r>
              <a:rPr lang="ru-RU" sz="1400" dirty="0"/>
              <a:t>" на занятиях по</a:t>
            </a:r>
            <a:br>
              <a:rPr lang="ru-RU" sz="1400" dirty="0"/>
            </a:br>
            <a:r>
              <a:rPr lang="ru-RU" sz="1400" dirty="0"/>
              <a:t> противовоздушной обороне. 1941 г.</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285852" y="142852"/>
            <a:ext cx="7858148" cy="5016758"/>
          </a:xfrm>
          <a:prstGeom prst="rect">
            <a:avLst/>
          </a:prstGeom>
        </p:spPr>
        <p:txBody>
          <a:bodyPr wrap="square">
            <a:spAutoFit/>
          </a:bodyPr>
          <a:lstStyle/>
          <a:p>
            <a:r>
              <a:rPr lang="ru-RU" sz="2000" dirty="0">
                <a:latin typeface="Cambria" pitchFamily="18" charset="0"/>
              </a:rPr>
              <a:t>Наша область в военные годы стала надежным тылом. Крупнейшие промышленные зоны СССР находились под угрозой оккупации, поэтому возникла необходимость эвакуировать производственные предприятия. В первый год войны в Кировскую область эвакуировали около 20 предприятий, а за все 4 года – 115 предприятий. Именно в те страшные годы появились заводы «</a:t>
            </a:r>
            <a:r>
              <a:rPr lang="ru-RU" sz="2000" dirty="0" err="1">
                <a:latin typeface="Cambria" pitchFamily="18" charset="0"/>
              </a:rPr>
              <a:t>Сельмаш</a:t>
            </a:r>
            <a:r>
              <a:rPr lang="ru-RU" sz="2000" dirty="0">
                <a:latin typeface="Cambria" pitchFamily="18" charset="0"/>
              </a:rPr>
              <a:t>», «</a:t>
            </a:r>
            <a:r>
              <a:rPr lang="ru-RU" sz="2000" dirty="0" err="1">
                <a:latin typeface="Cambria" pitchFamily="18" charset="0"/>
              </a:rPr>
              <a:t>Лепсе</a:t>
            </a:r>
            <a:r>
              <a:rPr lang="ru-RU" sz="2000" dirty="0">
                <a:latin typeface="Cambria" pitchFamily="18" charset="0"/>
              </a:rPr>
              <a:t>», «</a:t>
            </a:r>
            <a:r>
              <a:rPr lang="ru-RU" sz="2000" dirty="0" err="1">
                <a:latin typeface="Cambria" pitchFamily="18" charset="0"/>
              </a:rPr>
              <a:t>Авитек</a:t>
            </a:r>
            <a:r>
              <a:rPr lang="ru-RU" sz="2000" dirty="0">
                <a:latin typeface="Cambria" pitchFamily="18" charset="0"/>
              </a:rPr>
              <a:t>», «Маяк»  и другие. Все они были переориентированы на оборонную промышленность. На «Заводе 1 Мая» </a:t>
            </a:r>
            <a:r>
              <a:rPr lang="ru-RU" sz="2000" dirty="0" smtClean="0">
                <a:latin typeface="Cambria" pitchFamily="18" charset="0"/>
              </a:rPr>
              <a:t>началось </a:t>
            </a:r>
            <a:r>
              <a:rPr lang="ru-RU" sz="2000" dirty="0">
                <a:latin typeface="Cambria" pitchFamily="18" charset="0"/>
              </a:rPr>
              <a:t>изготовление гильз и сопел для снарядов легендарных «машин Победы» — реактивных минометов БМ-13 с </a:t>
            </a:r>
            <a:r>
              <a:rPr lang="ru-RU" sz="2000" dirty="0" smtClean="0">
                <a:latin typeface="Cambria" pitchFamily="18" charset="0"/>
              </a:rPr>
              <a:t>прозвищем </a:t>
            </a:r>
            <a:r>
              <a:rPr lang="ru-RU" sz="2000" dirty="0">
                <a:latin typeface="Cambria" pitchFamily="18" charset="0"/>
              </a:rPr>
              <a:t>«Катюша». В дальнейшем на территории завода было налажено производство самих «Катюш»: 2000 установок было произведено и передано на фронт. Работали главным образом женщины, подростки и пожилые люди, однако недостающий профессионализм наверстывался в считанные недели.</a:t>
            </a:r>
          </a:p>
        </p:txBody>
      </p:sp>
      <p:pic>
        <p:nvPicPr>
          <p:cNvPr id="17410" name="Picture 2" descr="катюша"/>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2199" y="4810132"/>
            <a:ext cx="3071802" cy="204786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000760" y="642918"/>
            <a:ext cx="2890791" cy="400110"/>
          </a:xfrm>
          <a:prstGeom prst="rect">
            <a:avLst/>
          </a:prstGeom>
        </p:spPr>
        <p:txBody>
          <a:bodyPr wrap="none">
            <a:spAutoFit/>
          </a:bodyPr>
          <a:lstStyle/>
          <a:p>
            <a:r>
              <a:rPr lang="ru-RU" sz="2000" dirty="0">
                <a:latin typeface="Cambria" pitchFamily="18" charset="0"/>
              </a:rPr>
              <a:t>Военное </a:t>
            </a:r>
            <a:r>
              <a:rPr lang="ru-RU" sz="2000" dirty="0" smtClean="0">
                <a:latin typeface="Cambria" pitchFamily="18" charset="0"/>
              </a:rPr>
              <a:t>производство</a:t>
            </a:r>
            <a:endParaRPr lang="ru-RU" sz="2000" dirty="0">
              <a:latin typeface="Cambria" pitchFamily="18" charset="0"/>
            </a:endParaRPr>
          </a:p>
        </p:txBody>
      </p:sp>
      <p:pic>
        <p:nvPicPr>
          <p:cNvPr id="28674" name="Picture 2" descr="http://img-fotki.yandex.ru/get/5631/174326890.24/0_9d686_70184aa1_L.jpg"/>
          <p:cNvPicPr>
            <a:picLocks noChangeAspect="1" noChangeArrowheads="1"/>
          </p:cNvPicPr>
          <p:nvPr/>
        </p:nvPicPr>
        <p:blipFill>
          <a:blip r:embed="rId3"/>
          <a:srcRect/>
          <a:stretch>
            <a:fillRect/>
          </a:stretch>
        </p:blipFill>
        <p:spPr bwMode="auto">
          <a:xfrm>
            <a:off x="1214414" y="0"/>
            <a:ext cx="4762500" cy="3524251"/>
          </a:xfrm>
          <a:prstGeom prst="rect">
            <a:avLst/>
          </a:prstGeom>
          <a:noFill/>
        </p:spPr>
      </p:pic>
      <p:sp>
        <p:nvSpPr>
          <p:cNvPr id="4" name="Прямоугольник 3"/>
          <p:cNvSpPr/>
          <p:nvPr/>
        </p:nvSpPr>
        <p:spPr>
          <a:xfrm>
            <a:off x="1285852" y="3571876"/>
            <a:ext cx="7715272" cy="307777"/>
          </a:xfrm>
          <a:prstGeom prst="rect">
            <a:avLst/>
          </a:prstGeom>
        </p:spPr>
        <p:txBody>
          <a:bodyPr wrap="square">
            <a:spAutoFit/>
          </a:bodyPr>
          <a:lstStyle/>
          <a:p>
            <a:r>
              <a:rPr lang="ru-RU" sz="1400" dirty="0"/>
              <a:t>Сборка СУ-76 в цехах кировского машиностроительного завода им.1 Мая.</a:t>
            </a:r>
          </a:p>
        </p:txBody>
      </p:sp>
      <p:pic>
        <p:nvPicPr>
          <p:cNvPr id="28676" name="Picture 4" descr="http://img-fotki.yandex.ru/get/6440/174326890.25/0_9d689_4b838bae_L.jpg"/>
          <p:cNvPicPr>
            <a:picLocks noChangeAspect="1" noChangeArrowheads="1"/>
          </p:cNvPicPr>
          <p:nvPr/>
        </p:nvPicPr>
        <p:blipFill>
          <a:blip r:embed="rId4"/>
          <a:srcRect/>
          <a:stretch>
            <a:fillRect/>
          </a:stretch>
        </p:blipFill>
        <p:spPr bwMode="auto">
          <a:xfrm>
            <a:off x="4381500" y="4019550"/>
            <a:ext cx="4762500" cy="2838450"/>
          </a:xfrm>
          <a:prstGeom prst="rect">
            <a:avLst/>
          </a:prstGeom>
          <a:noFill/>
        </p:spPr>
      </p:pic>
      <p:sp>
        <p:nvSpPr>
          <p:cNvPr id="7" name="Прямоугольник 6"/>
          <p:cNvSpPr/>
          <p:nvPr/>
        </p:nvSpPr>
        <p:spPr>
          <a:xfrm>
            <a:off x="1643042" y="6072206"/>
            <a:ext cx="2786082" cy="523220"/>
          </a:xfrm>
          <a:prstGeom prst="rect">
            <a:avLst/>
          </a:prstGeom>
        </p:spPr>
        <p:txBody>
          <a:bodyPr wrap="square">
            <a:spAutoFit/>
          </a:bodyPr>
          <a:lstStyle/>
          <a:p>
            <a:r>
              <a:rPr lang="ru-RU" sz="1400" dirty="0"/>
              <a:t>СУ-76 на параде у кировского </a:t>
            </a:r>
            <a:endParaRPr lang="ru-RU" sz="1400" dirty="0" smtClean="0"/>
          </a:p>
          <a:p>
            <a:r>
              <a:rPr lang="ru-RU" sz="1400" dirty="0" smtClean="0"/>
              <a:t>драмтеатра </a:t>
            </a:r>
            <a:r>
              <a:rPr lang="ru-RU" sz="1400" dirty="0"/>
              <a:t>1 мая 1943 </a:t>
            </a:r>
            <a:r>
              <a:rPr lang="ru-RU" sz="1400" dirty="0" smtClean="0"/>
              <a:t>г.</a:t>
            </a:r>
            <a:endParaRPr lang="ru-RU"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9698" name="Picture 2" descr="http://img-fotki.yandex.ru/get/6438/174326890.24/0_9d67d_e701f008_L.jpg"/>
          <p:cNvPicPr>
            <a:picLocks noChangeAspect="1" noChangeArrowheads="1"/>
          </p:cNvPicPr>
          <p:nvPr/>
        </p:nvPicPr>
        <p:blipFill>
          <a:blip r:embed="rId3"/>
          <a:srcRect/>
          <a:stretch>
            <a:fillRect/>
          </a:stretch>
        </p:blipFill>
        <p:spPr bwMode="auto">
          <a:xfrm>
            <a:off x="2714612" y="285728"/>
            <a:ext cx="5715040" cy="4183410"/>
          </a:xfrm>
          <a:prstGeom prst="rect">
            <a:avLst/>
          </a:prstGeom>
          <a:noFill/>
        </p:spPr>
      </p:pic>
      <p:sp>
        <p:nvSpPr>
          <p:cNvPr id="3" name="Прямоугольник 2"/>
          <p:cNvSpPr/>
          <p:nvPr/>
        </p:nvSpPr>
        <p:spPr>
          <a:xfrm>
            <a:off x="2500298" y="4572008"/>
            <a:ext cx="6072230" cy="584775"/>
          </a:xfrm>
          <a:prstGeom prst="rect">
            <a:avLst/>
          </a:prstGeom>
        </p:spPr>
        <p:txBody>
          <a:bodyPr wrap="square">
            <a:spAutoFit/>
          </a:bodyPr>
          <a:lstStyle/>
          <a:p>
            <a:r>
              <a:rPr lang="ru-RU" dirty="0"/>
              <a:t> </a:t>
            </a:r>
            <a:r>
              <a:rPr lang="ru-RU" sz="1400" dirty="0"/>
              <a:t>Проверка сборки ППШ на машиностроительном заводе в Вятских Полянах.</a:t>
            </a:r>
            <a:br>
              <a:rPr lang="ru-RU" sz="1400" dirty="0"/>
            </a:br>
            <a:r>
              <a:rPr lang="ru-RU" sz="1400" dirty="0"/>
              <a:t> 1943 г.</a:t>
            </a:r>
          </a:p>
        </p:txBody>
      </p:sp>
      <p:sp>
        <p:nvSpPr>
          <p:cNvPr id="4" name="Прямоугольник 3"/>
          <p:cNvSpPr/>
          <p:nvPr/>
        </p:nvSpPr>
        <p:spPr>
          <a:xfrm>
            <a:off x="5572132" y="5786454"/>
            <a:ext cx="3262303" cy="400110"/>
          </a:xfrm>
          <a:prstGeom prst="rect">
            <a:avLst/>
          </a:prstGeom>
        </p:spPr>
        <p:txBody>
          <a:bodyPr wrap="none">
            <a:spAutoFit/>
          </a:bodyPr>
          <a:lstStyle/>
          <a:p>
            <a:r>
              <a:rPr lang="ru-RU" sz="2000" dirty="0">
                <a:latin typeface="Cambria" pitchFamily="18" charset="0"/>
              </a:rPr>
              <a:t>ППШ — </a:t>
            </a:r>
            <a:r>
              <a:rPr lang="ru-RU" sz="2000" dirty="0" smtClean="0">
                <a:latin typeface="Cambria" pitchFamily="18" charset="0"/>
              </a:rPr>
              <a:t>пистолет-пулемёт</a:t>
            </a:r>
            <a:endParaRPr lang="ru-RU" sz="2000" dirty="0">
              <a:latin typeface="Cambria" pitchFamily="18" charset="0"/>
            </a:endParaRPr>
          </a:p>
        </p:txBody>
      </p:sp>
      <p:pic>
        <p:nvPicPr>
          <p:cNvPr id="29700" name="Picture 4" descr="Пистолет-пулемет системы Шпагина обр. 1941.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14480" y="5214950"/>
            <a:ext cx="3960150" cy="121444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285852" y="142852"/>
            <a:ext cx="7715304" cy="4093428"/>
          </a:xfrm>
          <a:prstGeom prst="rect">
            <a:avLst/>
          </a:prstGeom>
        </p:spPr>
        <p:txBody>
          <a:bodyPr wrap="square">
            <a:spAutoFit/>
          </a:bodyPr>
          <a:lstStyle/>
          <a:p>
            <a:pPr fontAlgn="base"/>
            <a:r>
              <a:rPr lang="ru-RU" sz="2000" dirty="0">
                <a:latin typeface="Cambria" pitchFamily="18" charset="0"/>
              </a:rPr>
              <a:t>«Все для фронта, все для победы» — под таким девизом прошли военные годы в тылу. </a:t>
            </a:r>
            <a:r>
              <a:rPr lang="ru-RU" sz="2000" dirty="0" err="1">
                <a:latin typeface="Cambria" pitchFamily="18" charset="0"/>
              </a:rPr>
              <a:t>Кировчане</a:t>
            </a:r>
            <a:r>
              <a:rPr lang="ru-RU" sz="2000" dirty="0">
                <a:latin typeface="Cambria" pitchFamily="18" charset="0"/>
              </a:rPr>
              <a:t> отправляли на фронт одежду, собирали деньги. Женщины стирали и ремонтировали обмундирование. Условия жизни были невыносимо сложными, но, несмотря на это, вятские крестьяне внесли большой вклад в снабжение страны продовольствием. За все годы войны было сдано почти 2 млн. тонн зерна, около 450 тысяч тонн картофеля, более 90 тысяч тонн мяса и более 300 тысяч тонн молока.</a:t>
            </a:r>
          </a:p>
          <a:p>
            <a:pPr fontAlgn="base"/>
            <a:r>
              <a:rPr lang="ru-RU" sz="2000" dirty="0">
                <a:latin typeface="Cambria" pitchFamily="18" charset="0"/>
              </a:rPr>
              <a:t>Огромный вклад в нашу победу внесли дети, взяв на себя многие сельскохозяйственные работы. Школьники работали пахарями, пастухами, механизаторами, младшие дети собирали оставшиеся после уборки колосья. Благодаря нашим пионерам удалось сохранить около 200 тысяч пудов хлеба.</a:t>
            </a:r>
          </a:p>
        </p:txBody>
      </p:sp>
      <p:pic>
        <p:nvPicPr>
          <p:cNvPr id="18436" name="Picture 4" descr="http://img-fotki.yandex.ru/get/6430/174326890.24/0_9d67e_c74b2205_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314" y="4304396"/>
            <a:ext cx="4357686" cy="255360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705</Words>
  <Application>Microsoft Office PowerPoint</Application>
  <PresentationFormat>Экран (4:3)</PresentationFormat>
  <Paragraphs>57</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Cambria</vt:lpstr>
      <vt:lpstr>Georgia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Сочетдеф</cp:lastModifiedBy>
  <cp:revision>17</cp:revision>
  <dcterms:created xsi:type="dcterms:W3CDTF">2015-04-15T15:34:52Z</dcterms:created>
  <dcterms:modified xsi:type="dcterms:W3CDTF">2017-09-22T07:38:27Z</dcterms:modified>
</cp:coreProperties>
</file>