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69" r:id="rId2"/>
    <p:sldId id="280" r:id="rId3"/>
    <p:sldId id="279" r:id="rId4"/>
    <p:sldId id="278" r:id="rId5"/>
    <p:sldId id="285" r:id="rId6"/>
    <p:sldId id="259" r:id="rId7"/>
    <p:sldId id="258" r:id="rId8"/>
    <p:sldId id="273" r:id="rId9"/>
    <p:sldId id="274" r:id="rId10"/>
    <p:sldId id="271" r:id="rId11"/>
    <p:sldId id="265" r:id="rId12"/>
    <p:sldId id="275" r:id="rId13"/>
    <p:sldId id="266" r:id="rId14"/>
    <p:sldId id="256" r:id="rId15"/>
    <p:sldId id="268" r:id="rId16"/>
    <p:sldId id="270" r:id="rId17"/>
    <p:sldId id="276" r:id="rId18"/>
    <p:sldId id="283" r:id="rId19"/>
    <p:sldId id="277" r:id="rId20"/>
    <p:sldId id="284" r:id="rId21"/>
    <p:sldId id="282" r:id="rId22"/>
    <p:sldId id="281" r:id="rId23"/>
    <p:sldId id="272" r:id="rId24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648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928028"/>
            <a:ext cx="8568531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44577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36275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01904"/>
            <a:ext cx="2173635" cy="48055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01904"/>
            <a:ext cx="6394896" cy="48055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374399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PT Ast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5558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178924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413701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75855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39115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01906"/>
            <a:ext cx="8694539" cy="10960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390073"/>
            <a:ext cx="4285579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071326"/>
            <a:ext cx="4285579" cy="3046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147681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5354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4594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338318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110759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301906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5255761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5255761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5255761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86900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75611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za.ru/2013/12/08/846" TargetMode="External"/><Relationship Id="rId3" Type="http://schemas.openxmlformats.org/officeDocument/2006/relationships/hyperlink" Target="https://ru.wikipedia.org/wiki/" TargetMode="External"/><Relationship Id="rId7" Type="http://schemas.openxmlformats.org/officeDocument/2006/relationships/hyperlink" Target="https://vk.com/wall-194450985_42" TargetMode="External"/><Relationship Id="rId2" Type="http://schemas.openxmlformats.org/officeDocument/2006/relationships/hyperlink" Target="https://vp-biblioteki.ru/local-history/famous-countrym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bsh.ru/fellows/4141/" TargetMode="External"/><Relationship Id="rId5" Type="http://schemas.openxmlformats.org/officeDocument/2006/relationships/hyperlink" Target="https://web.archive.org/web/20200126030421/https:/vk.com/topic-108128_9846486" TargetMode="External"/><Relationship Id="rId4" Type="http://schemas.openxmlformats.org/officeDocument/2006/relationships/hyperlink" Target="https://vk.com/wall-17771956_20065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832" y="1971179"/>
            <a:ext cx="8568531" cy="151214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Известные люди </a:t>
            </a:r>
            <a:r>
              <a:rPr lang="ru-RU" sz="6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Вятскополянского</a:t>
            </a:r>
            <a:r>
              <a:rPr lang="ru-RU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района</a:t>
            </a:r>
            <a:endParaRPr lang="ru-RU" sz="6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87784" y="242987"/>
            <a:ext cx="2808312" cy="432048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bg1"/>
              </a:gs>
              <a:gs pos="74000">
                <a:schemeClr val="accent6">
                  <a:lumMod val="60000"/>
                  <a:lumOff val="40000"/>
                </a:schemeClr>
              </a:gs>
              <a:gs pos="29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Наши земляки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83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387003"/>
            <a:ext cx="9217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>
                <a:latin typeface="PT Astra Sans"/>
              </a:rPr>
              <a:t>Некоторые разработки Шпагина: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pc="-1" dirty="0">
                <a:latin typeface="PT Astra Sans"/>
              </a:rPr>
              <a:t>В 1938 году вместе с В. А. </a:t>
            </a:r>
            <a:r>
              <a:rPr lang="ru-RU" spc="-1" dirty="0">
                <a:latin typeface="PT Astra Sans"/>
              </a:rPr>
              <a:t>Дегтярёвым разработал крупнокалиберный пулемёт ДШК</a:t>
            </a:r>
            <a:r>
              <a:rPr lang="ru-RU" spc="-1" dirty="0" smtClean="0">
                <a:latin typeface="PT Astra Sans"/>
              </a:rPr>
              <a:t>.</a:t>
            </a:r>
            <a:endParaRPr lang="ru-RU" spc="-1" dirty="0">
              <a:latin typeface="PT Astra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pc="-1" dirty="0">
                <a:latin typeface="PT Astra Sans"/>
              </a:rPr>
              <a:t>В 1940 году создал пистолет-пулемёт </a:t>
            </a:r>
            <a:r>
              <a:rPr lang="ru-RU" spc="-1" dirty="0" smtClean="0">
                <a:latin typeface="PT Astra Sans"/>
              </a:rPr>
              <a:t>ППШ.</a:t>
            </a:r>
            <a:r>
              <a:rPr lang="ru-RU" spc="-1" dirty="0">
                <a:latin typeface="PT Astra Sans"/>
              </a:rPr>
              <a:t> Он стал самым массовым автоматическим оружием Красной Армии во время Великой Отечественной войны</a:t>
            </a:r>
            <a:r>
              <a:rPr lang="ru-RU" spc="-1" dirty="0" smtClean="0">
                <a:latin typeface="PT Astra Sans"/>
              </a:rPr>
              <a:t>.</a:t>
            </a:r>
            <a:endParaRPr lang="ru-RU" spc="-1" dirty="0">
              <a:latin typeface="PT Astra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pc="-1" dirty="0">
                <a:latin typeface="PT Astra Sans"/>
              </a:rPr>
              <a:t>В 1943 году разработал сигнальный пистолет СПШ.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2043188"/>
            <a:ext cx="26341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800" y="4252212"/>
            <a:ext cx="2634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latin typeface="PT Astra Sans"/>
              </a:rPr>
              <a:t>12,7-мм зенитный пулемёт Дегтярёва-Шпагина (ДШК)</a:t>
            </a:r>
            <a:endParaRPr lang="ru-RU" sz="1600" spc="-1" dirty="0">
              <a:latin typeface="PT Astra Sans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9050" b="10071"/>
          <a:stretch/>
        </p:blipFill>
        <p:spPr bwMode="auto">
          <a:xfrm>
            <a:off x="3212708" y="2014478"/>
            <a:ext cx="290772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4581" y="4252212"/>
            <a:ext cx="290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latin typeface="PT Astra Sans"/>
              </a:rPr>
              <a:t>Пистолет-пулемёт Шпагина (ППШ)</a:t>
            </a:r>
            <a:endParaRPr lang="ru-RU" sz="1600" spc="-1" dirty="0">
              <a:latin typeface="PT Astra Sans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93" y="2003673"/>
            <a:ext cx="334713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00746" y="4252211"/>
            <a:ext cx="3348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latin typeface="PT Astra Sans"/>
              </a:rPr>
              <a:t>Сигнальный пистолет Шпагина (</a:t>
            </a:r>
            <a:r>
              <a:rPr lang="ru-RU" sz="1600" spc="-1" dirty="0">
                <a:latin typeface="PT Astra Sans"/>
              </a:rPr>
              <a:t>С</a:t>
            </a:r>
            <a:r>
              <a:rPr lang="ru-RU" sz="1600" spc="-1" dirty="0" smtClean="0">
                <a:latin typeface="PT Astra Sans"/>
              </a:rPr>
              <a:t>ПШ)</a:t>
            </a:r>
            <a:endParaRPr lang="ru-RU" sz="1600" spc="-1" dirty="0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415782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112" y="242987"/>
            <a:ext cx="650085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Трещёв Фёдор Иванович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Трещёв Фёдор Иван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531019"/>
            <a:ext cx="3052694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70806" y="1655431"/>
            <a:ext cx="6256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советский хозяйственный, государственный и политический деятель, </a:t>
            </a:r>
            <a:endParaRPr lang="ru-RU" sz="2400" dirty="0" smtClean="0"/>
          </a:p>
          <a:p>
            <a:pPr algn="ctr"/>
            <a:r>
              <a:rPr lang="ru-RU" sz="2400" dirty="0" smtClean="0"/>
              <a:t>Герой </a:t>
            </a:r>
            <a:r>
              <a:rPr lang="ru-RU" sz="2400" dirty="0"/>
              <a:t>Социалистического Труда (1981</a:t>
            </a:r>
            <a:r>
              <a:rPr lang="ru-RU" sz="2400" dirty="0" smtClean="0"/>
              <a:t>).</a:t>
            </a:r>
          </a:p>
          <a:p>
            <a:pPr algn="ctr"/>
            <a:r>
              <a:rPr lang="ru-RU" sz="2400" dirty="0" smtClean="0"/>
              <a:t>Заслуженный </a:t>
            </a:r>
            <a:r>
              <a:rPr lang="ru-RU" sz="2400" dirty="0"/>
              <a:t>работник промышленности СССР (1990</a:t>
            </a:r>
            <a:r>
              <a:rPr lang="ru-RU" sz="2400" dirty="0" smtClean="0"/>
              <a:t>).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Директор </a:t>
            </a:r>
            <a:r>
              <a:rPr lang="ru-RU" sz="2400" dirty="0" err="1"/>
              <a:t>Вятскополянского</a:t>
            </a:r>
            <a:r>
              <a:rPr lang="ru-RU" sz="2400" dirty="0"/>
              <a:t> </a:t>
            </a:r>
            <a:r>
              <a:rPr lang="ru-RU" sz="2400" dirty="0"/>
              <a:t>машиностроительного</a:t>
            </a:r>
            <a:r>
              <a:rPr lang="ru-RU" sz="2400" dirty="0"/>
              <a:t> завода «Молот</a:t>
            </a:r>
            <a:r>
              <a:rPr lang="ru-RU" sz="2400" dirty="0" smtClean="0"/>
              <a:t>» </a:t>
            </a:r>
            <a:br>
              <a:rPr lang="ru-RU" sz="2400" dirty="0" smtClean="0"/>
            </a:br>
            <a:r>
              <a:rPr lang="ru-RU" sz="2400" dirty="0" smtClean="0"/>
              <a:t>(1955-1996).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93091" y="1015132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</a:t>
            </a:r>
            <a:r>
              <a:rPr lang="ru-RU" i="1" dirty="0" smtClean="0"/>
              <a:t>1921–2006)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359792" y="170979"/>
            <a:ext cx="9289032" cy="4824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 smtClean="0"/>
              <a:t>Фёдор Иванович родился </a:t>
            </a:r>
            <a:r>
              <a:rPr lang="ru-RU" dirty="0"/>
              <a:t>в 1921 году в деревне Бронниково </a:t>
            </a:r>
            <a:r>
              <a:rPr lang="ru-RU" dirty="0" smtClean="0"/>
              <a:t>Тульской области </a:t>
            </a:r>
            <a:r>
              <a:rPr lang="ru-RU" dirty="0"/>
              <a:t>в крестьянской семье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/>
              <a:t>В 1937 году закончил восемь классов школы и поступил учиться в Тульский механический техникум им. С.И. Мосина. Окончил его с отличием по специальности технолог — оружейник в 1941 году. После войны закончил заочное отделение Московского машиностроительного института.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С</a:t>
            </a:r>
            <a:r>
              <a:rPr lang="ru-RU" dirty="0"/>
              <a:t> 1941 года — на хозяйственной, общественной и политической работе.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В</a:t>
            </a:r>
            <a:r>
              <a:rPr lang="ru-RU" dirty="0"/>
              <a:t> 1941—1946 гг. — технолог, мастер, старший мастер, заместитель начальника цеха, начальник цеха на машиностроительном заводе </a:t>
            </a:r>
            <a:r>
              <a:rPr lang="ru-RU" dirty="0" smtClean="0"/>
              <a:t>в </a:t>
            </a:r>
            <a:r>
              <a:rPr lang="ru-RU" dirty="0"/>
              <a:t>Загорске и Вятских Полянах, в 1946—1951 гг. — мастер, старший мастер, начальник цеха </a:t>
            </a:r>
            <a:r>
              <a:rPr lang="ru-RU" dirty="0" smtClean="0"/>
              <a:t>Тульского </a:t>
            </a:r>
            <a:r>
              <a:rPr lang="ru-RU" dirty="0"/>
              <a:t>оружейного завода, в 1951—1955 гг. — парторг ЦК КПСС </a:t>
            </a:r>
            <a:r>
              <a:rPr lang="ru-RU" dirty="0" smtClean="0"/>
              <a:t>завода, </a:t>
            </a:r>
            <a:r>
              <a:rPr lang="ru-RU" dirty="0"/>
              <a:t>с 1955 года по 1996 год — директор </a:t>
            </a:r>
            <a:r>
              <a:rPr lang="ru-RU" dirty="0" err="1"/>
              <a:t>Вятскополянского</a:t>
            </a:r>
            <a:r>
              <a:rPr lang="ru-RU" dirty="0"/>
              <a:t> машиностроительного завода «Молот</a:t>
            </a:r>
            <a:r>
              <a:rPr lang="ru-RU" dirty="0" smtClean="0"/>
              <a:t>».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Будучи директором </a:t>
            </a:r>
            <a:r>
              <a:rPr lang="ru-RU" dirty="0" err="1"/>
              <a:t>Вятскополянского</a:t>
            </a:r>
            <a:r>
              <a:rPr lang="ru-RU" dirty="0"/>
              <a:t> </a:t>
            </a:r>
            <a:r>
              <a:rPr lang="ru-RU" dirty="0" smtClean="0"/>
              <a:t>завода </a:t>
            </a:r>
            <a:r>
              <a:rPr lang="ru-RU" dirty="0"/>
              <a:t>«Молот», </a:t>
            </a:r>
            <a:r>
              <a:rPr lang="ru-RU" dirty="0" smtClean="0"/>
              <a:t>обеспечил </a:t>
            </a:r>
            <a:r>
              <a:rPr lang="ru-RU" dirty="0"/>
              <a:t>массовый выпуск новой продукции — боковых прицепов к ижевским мотоциклам (с 1956 года</a:t>
            </a:r>
            <a:r>
              <a:rPr lang="ru-RU" dirty="0" smtClean="0"/>
              <a:t>) </a:t>
            </a:r>
            <a:r>
              <a:rPr lang="ru-RU" dirty="0"/>
              <a:t>и отечественных мотороллеров «Вятка» (с 1957 года) и «Электрон» (с 1974 года). Позднее предприятие освоило выпуск нескольких десятков видов </a:t>
            </a:r>
            <a:r>
              <a:rPr lang="ru-RU" dirty="0" err="1"/>
              <a:t>мототехники</a:t>
            </a:r>
            <a:r>
              <a:rPr lang="ru-RU" dirty="0"/>
              <a:t>, продовольственных автоматов, деревообрабатывающих станков, газовых отопительных аппаратов и других изделий.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46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08" y="400686"/>
            <a:ext cx="3246119" cy="48691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0192" y="1865779"/>
            <a:ext cx="5717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just"/>
            <a:r>
              <a:rPr lang="ru-RU" sz="2000" dirty="0" smtClean="0"/>
              <a:t>Бюст Героя установлен на площади Труда в городе Вятские Поляны. В этом городе его именем названа улица.</a:t>
            </a:r>
          </a:p>
          <a:p>
            <a:pPr indent="365125" algn="just"/>
            <a:r>
              <a:rPr lang="ru-RU" sz="2000" dirty="0" smtClean="0"/>
              <a:t>Фёдор Иванович скончался 3 марта 2006 года. Похоронен на воинском мемориале городского кладбища в Вятских Полянах.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557398" y="459011"/>
            <a:ext cx="6071244" cy="66640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Либеров Лев Исаакович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3530694" y="1323107"/>
            <a:ext cx="6010212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361950" algn="just"/>
            <a:r>
              <a:rPr lang="ru-RU" sz="2400" b="0" strike="noStrike" spc="-1" dirty="0">
                <a:latin typeface="PT Astra Sans"/>
              </a:rPr>
              <a:t>На </a:t>
            </a:r>
            <a:r>
              <a:rPr lang="ru-RU" sz="2400" b="0" strike="noStrike" spc="-1" dirty="0" err="1">
                <a:latin typeface="PT Astra Sans"/>
              </a:rPr>
              <a:t>Вятскополянском</a:t>
            </a:r>
            <a:r>
              <a:rPr lang="ru-RU" sz="2400" b="0" strike="noStrike" spc="-1" dirty="0">
                <a:latin typeface="PT Astra Sans"/>
              </a:rPr>
              <a:t> машиностроительном заводе работал начальником отдела, главным металлургом, заместителем главного инженера, заместителем технического директора по маркетингу. </a:t>
            </a:r>
            <a:endParaRPr lang="ru-RU" sz="2400" b="0" strike="noStrike" spc="-1" dirty="0" smtClean="0">
              <a:latin typeface="PT Astra Sans"/>
            </a:endParaRPr>
          </a:p>
          <a:p>
            <a:pPr indent="361950" algn="just"/>
            <a:r>
              <a:rPr lang="ru-RU" sz="2400" b="0" strike="noStrike" spc="-1" dirty="0" smtClean="0">
                <a:latin typeface="PT Astra Sans"/>
              </a:rPr>
              <a:t>Заслуженный </a:t>
            </a:r>
            <a:r>
              <a:rPr lang="ru-RU" sz="2400" b="0" strike="noStrike" spc="-1" dirty="0">
                <a:latin typeface="PT Astra Sans"/>
              </a:rPr>
              <a:t>машиностроитель РСФСР, почётный гражданин города Вятские Поляны.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431800" y="675035"/>
            <a:ext cx="3000396" cy="435771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8227705" y="5670550"/>
            <a:ext cx="2842238" cy="1928826"/>
          </a:xfrm>
          <a:prstGeom prst="rect">
            <a:avLst/>
          </a:prstGeom>
          <a:ln w="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1800" y="459011"/>
            <a:ext cx="90238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>
              <a:spcAft>
                <a:spcPts val="600"/>
              </a:spcAft>
            </a:pPr>
            <a:r>
              <a:rPr lang="ru-RU" spc="-1" dirty="0">
                <a:latin typeface="PT Astra Sans"/>
              </a:rPr>
              <a:t>Лев Исаакович родился 19 марта 1937 года в г</a:t>
            </a:r>
            <a:r>
              <a:rPr lang="ru-RU" spc="-1" dirty="0" smtClean="0">
                <a:latin typeface="PT Astra Sans"/>
              </a:rPr>
              <a:t>. Севске </a:t>
            </a:r>
            <a:r>
              <a:rPr lang="ru-RU" spc="-1" dirty="0">
                <a:latin typeface="PT Astra Sans"/>
              </a:rPr>
              <a:t>Брянской области. </a:t>
            </a:r>
          </a:p>
          <a:p>
            <a:pPr indent="271463" algn="just">
              <a:spcAft>
                <a:spcPts val="600"/>
              </a:spcAft>
            </a:pPr>
            <a:r>
              <a:rPr lang="ru-RU" spc="-1" dirty="0" smtClean="0">
                <a:latin typeface="PT Astra Sans"/>
              </a:rPr>
              <a:t>Когда </a:t>
            </a:r>
            <a:r>
              <a:rPr lang="ru-RU" spc="-1" dirty="0">
                <a:latin typeface="PT Astra Sans"/>
              </a:rPr>
              <a:t>началась Великая Отечественная война, мальчику было всего 4 года. </a:t>
            </a:r>
            <a:r>
              <a:rPr lang="ru-RU" spc="-1" dirty="0">
                <a:latin typeface="PT Astra Sans"/>
              </a:rPr>
              <a:t>Но он по сей день помнит, как жители города, в том числе и их семья, осенью 1941 года на телегах убегали от немцев по полям, стараясь добраться до первой железнодорожной станции. Дальше в товарняках ехали до г. </a:t>
            </a:r>
            <a:r>
              <a:rPr lang="ru-RU" spc="-1" dirty="0">
                <a:latin typeface="PT Astra Sans"/>
              </a:rPr>
              <a:t>Кирсанова Тамбовской области. </a:t>
            </a:r>
            <a:endParaRPr lang="ru-RU" spc="-1" dirty="0" smtClean="0">
              <a:latin typeface="PT Astra Sans"/>
            </a:endParaRPr>
          </a:p>
          <a:p>
            <a:pPr indent="271463" algn="just">
              <a:spcAft>
                <a:spcPts val="600"/>
              </a:spcAft>
            </a:pPr>
            <a:r>
              <a:rPr lang="ru-RU" spc="-1" dirty="0" smtClean="0">
                <a:latin typeface="PT Astra Sans"/>
              </a:rPr>
              <a:t>А </a:t>
            </a:r>
            <a:r>
              <a:rPr lang="ru-RU" spc="-1" dirty="0">
                <a:latin typeface="PT Astra Sans"/>
              </a:rPr>
              <a:t>в начале 1944 года тем же путем, на товарняках, а потом по тем же полям, на которых стояли разбитые танки – наши и немецкие – возвращались обратно из эвакуации</a:t>
            </a:r>
            <a:r>
              <a:rPr lang="ru-RU" spc="-1" dirty="0" smtClean="0">
                <a:latin typeface="PT Astra Sans"/>
              </a:rPr>
              <a:t>. </a:t>
            </a:r>
          </a:p>
          <a:p>
            <a:pPr indent="271463" algn="just">
              <a:spcAft>
                <a:spcPts val="600"/>
              </a:spcAft>
            </a:pPr>
            <a:r>
              <a:rPr lang="ru-RU" spc="-1" dirty="0">
                <a:latin typeface="PT Astra Sans"/>
              </a:rPr>
              <a:t>Среднюю школу Лев окончил в Брянске, а в 1959 году – Брянский институт транспортного машиностроения по специальности «технология и оборудование сварочного производства». </a:t>
            </a:r>
            <a:endParaRPr lang="ru-RU" spc="-1" dirty="0" smtClean="0">
              <a:latin typeface="PT Astra Sans"/>
            </a:endParaRPr>
          </a:p>
          <a:p>
            <a:pPr indent="271463" algn="just">
              <a:spcAft>
                <a:spcPts val="600"/>
              </a:spcAft>
            </a:pPr>
            <a:r>
              <a:rPr lang="ru-RU" spc="-1" dirty="0">
                <a:latin typeface="PT Astra Sans"/>
              </a:rPr>
              <a:t>Закончив </a:t>
            </a:r>
            <a:r>
              <a:rPr lang="ru-RU" spc="-1" dirty="0" smtClean="0">
                <a:latin typeface="PT Astra Sans"/>
              </a:rPr>
              <a:t>институт, </a:t>
            </a:r>
            <a:r>
              <a:rPr lang="ru-RU" spc="-1" dirty="0">
                <a:latin typeface="PT Astra Sans"/>
              </a:rPr>
              <a:t>Лев Исаакович по направлению института приехал в г</a:t>
            </a:r>
            <a:r>
              <a:rPr lang="ru-RU" spc="-1" dirty="0" smtClean="0">
                <a:latin typeface="PT Astra Sans"/>
              </a:rPr>
              <a:t>. Вятские </a:t>
            </a:r>
            <a:r>
              <a:rPr lang="ru-RU" spc="-1" dirty="0">
                <a:latin typeface="PT Astra Sans"/>
              </a:rPr>
              <a:t>Поляны на машиностроительный завод. </a:t>
            </a:r>
            <a:r>
              <a:rPr lang="ru-RU" spc="-1" dirty="0">
                <a:latin typeface="PT Astra Sans"/>
              </a:rPr>
              <a:t>А уже в следующем, 1960 году, был назначен начальником бюро сварки отдела Главного металлурга. Сварка деталей мотороллера и бокового прицепа, которые в то время выпускались на заводе, была поставлена на достаточно высокий уровень. Кроме того, при участии Л.И. Либерова в механическом техникуме были открыты группы по обучению сварке.</a:t>
            </a:r>
          </a:p>
        </p:txBody>
      </p:sp>
    </p:spTree>
    <p:extLst>
      <p:ext uri="{BB962C8B-B14F-4D97-AF65-F5344CB8AC3E}">
        <p14:creationId xmlns:p14="http://schemas.microsoft.com/office/powerpoint/2010/main" val="207078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8227705" y="5670550"/>
            <a:ext cx="2842238" cy="1928826"/>
          </a:xfrm>
          <a:prstGeom prst="rect">
            <a:avLst/>
          </a:prstGeom>
          <a:ln w="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1800" y="531019"/>
            <a:ext cx="902384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В 1964 году Лев Исаакович был назначен заместителем главного металлурга, а ещё через полгода – главным металлургом. В этой должности он работал до 1974 года. За десять лет штат отдела вырос с 27-и специалистов до ста. Благодаря их усилиям на заводе были спроектированы и построены новые цеха: термический, гальванический и лакокрасочный, а в цехах освоено много металлургических процессов.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Позднее, с 1974 по 1997 годы Л.И. Либеров работал заместителем главного инженера по подготовке производства, затем – заместителем технического директора ОАО «Молот». Два года – помощником заместителя технического директора по маркетингу ОАО «Молот». С 1999 года по 2002-й он – помощник начальника отдела сбыта по связям с покупателями ОАО «Молот». В этот период при участии Льва Исааковича на заводе освоено много новых изделий.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По поручению Ф.И. Трещева Лев Исаакович руководил сдачей в эксплуатацию промышленной котельной, детской молочной кухни, второй очереди механического техникума, эстрадной площадки в городском парке. Кроме того, Л.И. Либеров всегда с желанием занимался общественной работой: состоял в бюро комсомола завода, избирался председателем совета средней школы №2</a:t>
            </a:r>
            <a:r>
              <a:rPr lang="ru-RU" dirty="0" smtClean="0"/>
              <a:t>.</a:t>
            </a:r>
            <a:endParaRPr lang="ru-RU" spc="-1" dirty="0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427769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Горбунов 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Владимир Михайлович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050" y="2115195"/>
            <a:ext cx="6256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Советский</a:t>
            </a:r>
            <a:r>
              <a:rPr lang="ru-RU" sz="2400" dirty="0"/>
              <a:t>, российский военный лётчик, полковник,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заслуженный </a:t>
            </a:r>
            <a:r>
              <a:rPr lang="ru-RU" sz="2400" dirty="0"/>
              <a:t>лётчик-испытатель СССР (1989),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Герой </a:t>
            </a:r>
            <a:r>
              <a:rPr lang="ru-RU" sz="2400" dirty="0"/>
              <a:t>Российской Федерации (1992).</a:t>
            </a:r>
            <a:r>
              <a:rPr lang="ru-RU" sz="2400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(род. 1946) 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0" y="675035"/>
            <a:ext cx="3200557" cy="42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287784" y="172625"/>
            <a:ext cx="9505056" cy="549957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1950" algn="just"/>
            <a:r>
              <a:rPr lang="ru-RU" sz="1700" dirty="0"/>
              <a:t>В шесть лет Владимир пошёл в школу, учился в начальной школе № 1. Посещал курсы в авиамодельном кружке при Доме пионеров. В 1956 </a:t>
            </a:r>
            <a:r>
              <a:rPr lang="ru-RU" sz="1700" dirty="0" smtClean="0"/>
              <a:t>г. </a:t>
            </a:r>
            <a:r>
              <a:rPr lang="ru-RU" sz="1700" dirty="0"/>
              <a:t>семья Горбуновых переехала в </a:t>
            </a:r>
            <a:r>
              <a:rPr lang="ru-RU" sz="1700" dirty="0" smtClean="0"/>
              <a:t>г.</a:t>
            </a:r>
            <a:r>
              <a:rPr lang="ru-RU" sz="1700" dirty="0"/>
              <a:t> Тулу. В 14 лет стал чемпионом РСФСР по авиамодельному </a:t>
            </a:r>
            <a:r>
              <a:rPr lang="ru-RU" sz="1700" dirty="0" smtClean="0"/>
              <a:t>спорту. В 1962</a:t>
            </a:r>
            <a:r>
              <a:rPr lang="ru-RU" sz="1700" dirty="0"/>
              <a:t> г. поступил в Московский авиационный институт, со второго курса занимался также в аэроклубе института. В 1965 году призван в Советскую Армию, в 1968 г. окончил </a:t>
            </a:r>
            <a:r>
              <a:rPr lang="ru-RU" sz="1700" dirty="0" err="1"/>
              <a:t>Качинское</a:t>
            </a:r>
            <a:r>
              <a:rPr lang="ru-RU" sz="1700" dirty="0"/>
              <a:t> высшее военное авиационное училище лётчиков. В течение пяти лет служил в частях ВВС СССР.</a:t>
            </a:r>
          </a:p>
          <a:p>
            <a:pPr indent="361950" algn="just"/>
            <a:r>
              <a:rPr lang="ru-RU" sz="1700" dirty="0"/>
              <a:t>В 1974 г., окончив Центр подготовки лётчиков-испытателей </a:t>
            </a:r>
            <a:r>
              <a:rPr lang="ru-RU" sz="1700" dirty="0" smtClean="0"/>
              <a:t>ВВС, </a:t>
            </a:r>
            <a:r>
              <a:rPr lang="ru-RU" sz="1700" dirty="0"/>
              <a:t>переведён в 8-й Государственный НИИ ВВС им. Чкалова на лётно-испытательную работу; одновременно продолжил образование в Московском авиационном институте, который окончил в 1978 г.</a:t>
            </a:r>
          </a:p>
          <a:p>
            <a:pPr indent="361950" algn="just"/>
            <a:r>
              <a:rPr lang="ru-RU" sz="1700" dirty="0"/>
              <a:t>С ноября 1982 г. перешёл на лётно-испытательную работу в Лётно-исследовательский институт имени М. М. Громова, одновременно — лётчик-инспектор Управления лётной службы Министерства авиационной промышленности СССР. В период 1984—1986 гг. был заместителем начальника Лётно-испытательного центра по лётной части — начальником комплекса</a:t>
            </a:r>
            <a:r>
              <a:rPr lang="ru-RU" sz="1700" dirty="0" smtClean="0"/>
              <a:t>. С </a:t>
            </a:r>
            <a:r>
              <a:rPr lang="ru-RU" sz="1700" dirty="0"/>
              <a:t>1991 г. — на лётно-испытательной работе в ОКБ имени А. И. Микояна. В 1996 г. вышел в запас, с 1997 г. стал старшим лётчиком-испытателем ОКБ. Живёт в городе Жуковский Московской </a:t>
            </a:r>
            <a:r>
              <a:rPr lang="ru-RU" sz="1700" dirty="0" smtClean="0"/>
              <a:t>области.</a:t>
            </a:r>
            <a:endParaRPr lang="ru-RU" sz="1700" dirty="0"/>
          </a:p>
          <a:p>
            <a:pPr indent="361950" algn="just"/>
            <a:r>
              <a:rPr lang="ru-RU" sz="1700" dirty="0"/>
              <a:t>За более чем 20-летнюю лётно-испытательную работу участвовал в государственных испытаниях самолётов семейств МиГ (МиГ-23, МиГ-25ПД, МиГ-27К, МиГ-29, МиГ-31, МиГ-АТ и их модификаций) и Су (Су-17М3). На многих самолётах выполнил первый полёт: МиГ-21-93 (1995), МиГ-29СМТ (1998), МиГ-29УБТ (1998).</a:t>
            </a:r>
          </a:p>
          <a:p>
            <a:pPr indent="365125" algn="just">
              <a:spcAft>
                <a:spcPts val="600"/>
              </a:spcAft>
            </a:pP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1175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Запивахин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Леонид Михайлович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6296" y="2331219"/>
            <a:ext cx="4171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житель села </a:t>
            </a:r>
            <a:r>
              <a:rPr lang="ru-RU" sz="2400" dirty="0" err="1"/>
              <a:t>Кулыги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Вятско</a:t>
            </a:r>
            <a:r>
              <a:rPr lang="ru-RU" sz="2400" dirty="0" smtClean="0"/>
              <a:t>-Полянского </a:t>
            </a:r>
            <a:r>
              <a:rPr lang="ru-RU" sz="2400" dirty="0"/>
              <a:t>района, основной жанр его творчества — пейзаж</a:t>
            </a:r>
            <a:r>
              <a:rPr lang="ru-RU" sz="24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</a:t>
            </a:r>
            <a:r>
              <a:rPr lang="ru-RU" i="1" dirty="0" smtClean="0"/>
              <a:t>1939–2007) </a:t>
            </a:r>
            <a:endParaRPr lang="ru-RU" i="1" dirty="0"/>
          </a:p>
        </p:txBody>
      </p:sp>
      <p:pic>
        <p:nvPicPr>
          <p:cNvPr id="12290" name="Picture 2" descr="https://sun9-30.userapi.com/impf/Q16iZlwN63GTnzulFyE2hEZwEFitBoeYPyy6IA/T5esbVAq8v4.jpg?size=1620x2160&amp;quality=96&amp;sign=8a4a8c3fb33dbd25ef09bab9acf6d5b7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3" b="15991"/>
          <a:stretch/>
        </p:blipFill>
        <p:spPr bwMode="auto">
          <a:xfrm>
            <a:off x="431800" y="1474937"/>
            <a:ext cx="4425249" cy="33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Преподобный 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Трифон Вятский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0657" y="1866848"/>
            <a:ext cx="6140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основатель Вятского Успенского </a:t>
            </a:r>
            <a:r>
              <a:rPr lang="ru-RU" sz="2400" dirty="0" smtClean="0"/>
              <a:t>монастыря в Хлынове (Кирове). 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легенде Трифон является основателем поселения в 1595 году в низовьях реки Вятка, которое в дальнейшем и стало именоваться Вятскими Полянками.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Благодаря ему Вятским Полянам уже 413 лет</a:t>
            </a:r>
            <a:r>
              <a:rPr lang="ru-RU" sz="24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</a:t>
            </a:r>
            <a:r>
              <a:rPr lang="ru-RU" i="1" dirty="0" smtClean="0"/>
              <a:t>1978–1924) </a:t>
            </a:r>
            <a:endParaRPr lang="ru-RU" i="1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19501"/>
          <a:stretch/>
        </p:blipFill>
        <p:spPr bwMode="auto">
          <a:xfrm>
            <a:off x="647824" y="1257066"/>
            <a:ext cx="2788687" cy="34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314995"/>
            <a:ext cx="9217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-apple-system"/>
              </a:rPr>
              <a:t>Картины Л.М. Запивахина можно увидеть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в домах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жителей села Кулиги,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а также на стенах нашей школы. В основном Леонид Михайлович, рисовал окрестности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родного села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, старался в своих картинах передать всю красоту окружающей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природы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Не однократно его работы выставлялись как на районных, так и областных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выставках.</a:t>
            </a:r>
            <a:endParaRPr lang="ru-RU" dirty="0"/>
          </a:p>
        </p:txBody>
      </p:sp>
      <p:pic>
        <p:nvPicPr>
          <p:cNvPr id="13316" name="Picture 4" descr="https://sun9-47.userapi.com/impf/M9wr13Sk6QM7emrHBKPHltqXJzpT6GUaRZIkjg/-T8M-SvKxWQ.jpg?size=1040x780&amp;quality=96&amp;sign=8a9cae0f3b916e93113763c7d5f8b5b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b="12429"/>
          <a:stretch/>
        </p:blipFill>
        <p:spPr bwMode="auto">
          <a:xfrm>
            <a:off x="431800" y="1720315"/>
            <a:ext cx="3058060" cy="18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un9-59.userapi.com/impf/7YMIztbVjb3fsAjdxzBU9yuEwYC0LIWNM6GEpA/4pXwBs8Cu2Y.jpg?size=1040x780&amp;quality=96&amp;sign=e9c448feef0185999e6e0a43a6402b5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1" r="1481" b="12429"/>
          <a:stretch/>
        </p:blipFill>
        <p:spPr bwMode="auto">
          <a:xfrm>
            <a:off x="3584472" y="1539131"/>
            <a:ext cx="30400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sun9-56.userapi.com/impf/4z9NR6dnKHltoJFePJcHMW3e7Ydy1wD206Gd2Q/yUPnsjYQ6tA.jpg?size=1040x780&amp;quality=96&amp;sign=1767eaf51a1ce82e5dfeb667cff8321f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7647" r="4166" b="13846"/>
          <a:stretch/>
        </p:blipFill>
        <p:spPr bwMode="auto">
          <a:xfrm>
            <a:off x="791840" y="3595141"/>
            <a:ext cx="2954844" cy="18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sun9-69.userapi.com/impf/TLWJ_844BVuok9NovSXDnzC4IVO4LEpKpJ4B9Q/vOlSO_KtPGE.jpg?size=1894x1533&amp;quality=96&amp;sign=9ffddbb2c96b4da7163a66f88fb24d72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t="12996" r="9337" b="15996"/>
          <a:stretch/>
        </p:blipFill>
        <p:spPr bwMode="auto">
          <a:xfrm>
            <a:off x="3888184" y="3571919"/>
            <a:ext cx="2736304" cy="185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sun9-77.userapi.com/impf/jGUq45BMaTm2v8b3AlrdUG9YMFvWQ-M4rDHHwQ/IXgUkJasXzY.jpg?size=780x1040&amp;quality=96&amp;sign=6e1095fa4769bcd9167b3bc293ab8ec5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4358" r="1561" b="4965"/>
          <a:stretch/>
        </p:blipFill>
        <p:spPr bwMode="auto">
          <a:xfrm>
            <a:off x="6740819" y="1544177"/>
            <a:ext cx="2908006" cy="35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9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Костюнин 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Николай Иванович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081" y="1827163"/>
            <a:ext cx="67593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"Спортивная слава Вятских Полян".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Мастер </a:t>
            </a:r>
            <a:r>
              <a:rPr lang="ru-RU" sz="2000" dirty="0"/>
              <a:t>спорта СССР (1968г),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чемпион </a:t>
            </a:r>
            <a:r>
              <a:rPr lang="ru-RU" sz="2000" dirty="0"/>
              <a:t>Советского Союза по спидвею в 1973 году, неоднократный призер чемпионатов РСФСР и СССР, участник чемпионатов мира (1977, 1978гг),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член </a:t>
            </a:r>
            <a:r>
              <a:rPr lang="ru-RU" sz="2000" dirty="0"/>
              <a:t>сборной команды СССР в 1974, 1977, 1978, 1979 годах. В финале мирового первенства в 1977 году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показал </a:t>
            </a:r>
            <a:r>
              <a:rPr lang="ru-RU" sz="2000" dirty="0"/>
              <a:t>шестой результат.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последнее время работал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машиностроительном заводе "Молот"</a:t>
            </a:r>
            <a:r>
              <a:rPr lang="ru-RU" sz="20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(род. 1948 г.) </a:t>
            </a:r>
            <a:endParaRPr lang="ru-RU" i="1" dirty="0"/>
          </a:p>
        </p:txBody>
      </p:sp>
      <p:pic>
        <p:nvPicPr>
          <p:cNvPr id="7" name="Picture 2" descr="https://sun9-54.userapi.com/impf/c841037/v841037806/5e488/b1sTkljGk34.jpg?size=1566x2160&amp;quality=96&amp;sign=1201b183085d18b7855675014462dbf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4995"/>
            <a:ext cx="2605687" cy="35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2" t="7968" r="3926" b="20633"/>
          <a:stretch/>
        </p:blipFill>
        <p:spPr bwMode="auto">
          <a:xfrm>
            <a:off x="726530" y="3940433"/>
            <a:ext cx="2081533" cy="14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Ганюшкин 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Алексей Иванович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8488" y="1655431"/>
            <a:ext cx="63993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"Спортивная слава Вятских Полян", мастер спорта,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чемпион </a:t>
            </a:r>
            <a:r>
              <a:rPr lang="ru-RU" sz="2000" dirty="0"/>
              <a:t>РСФСР по спидвею 1972 года,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серебрянный</a:t>
            </a:r>
            <a:r>
              <a:rPr lang="ru-RU" sz="2000" dirty="0" smtClean="0"/>
              <a:t> </a:t>
            </a:r>
            <a:r>
              <a:rPr lang="ru-RU" sz="2000" dirty="0"/>
              <a:t>призер чемпионата СССР 1973 года в мотогонках по льду в классе мотоциклов 350 </a:t>
            </a:r>
            <a:r>
              <a:rPr lang="ru-RU" sz="2000" dirty="0" err="1"/>
              <a:t>куб.см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Благодаря </a:t>
            </a:r>
            <a:r>
              <a:rPr lang="ru-RU" sz="2000" dirty="0"/>
              <a:t>таланту Ганюшкина и других спортсменов-мотогонщиков (Герасимов В.К., Максимов А.В., Костюнин Н.И., братья </a:t>
            </a:r>
            <a:r>
              <a:rPr lang="ru-RU" sz="2000" dirty="0" err="1"/>
              <a:t>Дуловы</a:t>
            </a:r>
            <a:r>
              <a:rPr lang="ru-RU" sz="2000" dirty="0"/>
              <a:t> и др.) в Вятских Полянах стали регулярно проводиться полуфинальные и финальные соревнования по спидвею на первенство РСФСР и Советского Союза</a:t>
            </a:r>
            <a:r>
              <a:rPr lang="ru-RU" sz="20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(род. 1944 г.) </a:t>
            </a:r>
            <a:endParaRPr lang="ru-RU" i="1" dirty="0"/>
          </a:p>
        </p:txBody>
      </p:sp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6" y="914795"/>
            <a:ext cx="31952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6" y="3195315"/>
            <a:ext cx="3210865" cy="176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301906"/>
            <a:ext cx="8694539" cy="30112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Источники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747043"/>
            <a:ext cx="9217024" cy="35979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Библиотечная система городя Вятские Поляны 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en-US" sz="1800" dirty="0">
                <a:hlinkClick r:id="rId2"/>
              </a:rPr>
              <a:t>https://vp-biblioteki.ru/local-history/famous-countrymen</a:t>
            </a:r>
            <a:r>
              <a:rPr lang="en-US" sz="1800" dirty="0" smtClean="0">
                <a:hlinkClick r:id="rId2"/>
              </a:rPr>
              <a:t>/</a:t>
            </a:r>
            <a:r>
              <a:rPr lang="ru-RU" sz="1800" dirty="0"/>
              <a:t> 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Википедия (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ru.wikipedia.org/wiki/</a:t>
            </a:r>
            <a:r>
              <a:rPr lang="ru-RU" sz="1800" dirty="0" smtClean="0"/>
              <a:t> )</a:t>
            </a:r>
          </a:p>
          <a:p>
            <a:r>
              <a:rPr lang="ru-RU" sz="1800" dirty="0" smtClean="0"/>
              <a:t>Позитивные поляны (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vk.com/wall-17771956_200655</a:t>
            </a:r>
            <a:r>
              <a:rPr lang="ru-RU" sz="1800" dirty="0" smtClean="0"/>
              <a:t> )</a:t>
            </a:r>
          </a:p>
          <a:p>
            <a:r>
              <a:rPr lang="ru-RU" sz="1800" dirty="0" smtClean="0"/>
              <a:t>Знаменитые земляки (</a:t>
            </a:r>
            <a:r>
              <a:rPr lang="en-US" sz="1800" dirty="0">
                <a:hlinkClick r:id="rId5"/>
              </a:rPr>
              <a:t>https://web.archive.org/web/20200126030421/https://</a:t>
            </a:r>
            <a:r>
              <a:rPr lang="en-US" sz="1800" dirty="0" smtClean="0">
                <a:hlinkClick r:id="rId5"/>
              </a:rPr>
              <a:t>vk.com/topic-108128_9846486</a:t>
            </a:r>
            <a:r>
              <a:rPr lang="ru-RU" sz="1800" dirty="0" smtClean="0"/>
              <a:t> )</a:t>
            </a:r>
          </a:p>
          <a:p>
            <a:r>
              <a:rPr lang="en-US" sz="1800" dirty="0">
                <a:hlinkClick r:id="rId6"/>
              </a:rPr>
              <a:t>http://spbsh.ru/fellows/4141</a:t>
            </a:r>
            <a:r>
              <a:rPr lang="en-US" sz="1800" dirty="0" smtClean="0">
                <a:hlinkClick r:id="rId6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vk.com/wall-194450985_42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Вятский чудо-богатырь (</a:t>
            </a:r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proza.ru/2013/12/08/846</a:t>
            </a:r>
            <a:r>
              <a:rPr lang="ru-RU" sz="1800" dirty="0" smtClean="0"/>
              <a:t> 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6381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359792" y="287049"/>
            <a:ext cx="9289032" cy="5040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Основателем г. Вятские Поляны считается Вятский чудотворец преподобный Трифон, который, спускаясь </a:t>
            </a:r>
            <a:r>
              <a:rPr lang="ru-RU" dirty="0" smtClean="0"/>
              <a:t>по </a:t>
            </a:r>
            <a:r>
              <a:rPr lang="ru-RU" dirty="0"/>
              <a:t>течению реки в 100 км. от устья обнаружил красивое место у крутой излучины.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Вятка </a:t>
            </a:r>
            <a:r>
              <a:rPr lang="ru-RU" dirty="0"/>
              <a:t>здесь прямо упирается в обрывистый берег и под прямым углом поворачивает влево вниз по течению. От крутого обрыва вверх в гору шел длинный широкий склон, заросший </a:t>
            </a:r>
            <a:r>
              <a:rPr lang="ru-RU" dirty="0" smtClean="0"/>
              <a:t>ёлками </a:t>
            </a:r>
            <a:r>
              <a:rPr lang="ru-RU" dirty="0"/>
              <a:t>и кустами можжевельника, среди которых образовались живописные </a:t>
            </a:r>
            <a:r>
              <a:rPr lang="ru-RU" dirty="0" smtClean="0"/>
              <a:t>зелёные </a:t>
            </a:r>
            <a:r>
              <a:rPr lang="ru-RU" dirty="0"/>
              <a:t>полянки. Вид, особенно с реки, был очень красивый. Справа в Вятку впадает небольшая речушка </a:t>
            </a:r>
            <a:r>
              <a:rPr lang="ru-RU" dirty="0" err="1"/>
              <a:t>Ошторма</a:t>
            </a:r>
            <a:r>
              <a:rPr lang="ru-RU" dirty="0"/>
              <a:t>, которая в своем устье имела богатые заливные угодья. </a:t>
            </a:r>
            <a:endParaRPr lang="ru-RU" dirty="0" smtClean="0"/>
          </a:p>
          <a:p>
            <a:pPr marL="3138488" indent="365125" algn="just">
              <a:spcAft>
                <a:spcPts val="600"/>
              </a:spcAft>
            </a:pPr>
            <a:r>
              <a:rPr lang="ru-RU" dirty="0" smtClean="0"/>
              <a:t>Именно здесь и </a:t>
            </a:r>
            <a:r>
              <a:rPr lang="ru-RU" dirty="0"/>
              <a:t>облюбовал место для закладки монастыря Трифон Вятский. По его просьбе сын Ивана Грозного, царь Федор Иоаннович в 1595 году выдал грамоту, подтверждённую казанским воеводой Иваном Воротынским, на владение пустующими "вятскими полянками" Успенскому монастырю. Так “полянки” стали первой крупной вотчиной Вятского Успенского монастыря. Эта грамота и является первым документальным упоминанием о «Вятских Полянах», а 1595 год, считается официальным годом их основания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s://sun9-30.userapi.com/impf/c845017/v845017276/918b7/INuO3jDNGnQ.jpg?size=666x500&amp;quality=96&amp;sign=b91a78349a6b1aac4368a9b39af4039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0" y="2774352"/>
            <a:ext cx="31651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3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224" y="459011"/>
            <a:ext cx="4599155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Бабушкин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Василий Фёдорович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2182" y="2153234"/>
            <a:ext cx="4891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русский богатырь, матрос,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герой </a:t>
            </a:r>
            <a:r>
              <a:rPr lang="ru-RU" sz="2400" dirty="0"/>
              <a:t>русско-японской войны,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цирковой борец, атлет, </a:t>
            </a:r>
            <a:r>
              <a:rPr lang="ru-RU" sz="2400" dirty="0"/>
              <a:t>прозванный в народе «Вторым </a:t>
            </a:r>
            <a:r>
              <a:rPr lang="ru-RU" sz="2400" dirty="0" err="1"/>
              <a:t>Поддубным</a:t>
            </a:r>
            <a:r>
              <a:rPr lang="ru-RU" sz="2400" dirty="0"/>
              <a:t>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родился </a:t>
            </a:r>
            <a:r>
              <a:rPr lang="ru-RU" sz="2400" dirty="0"/>
              <a:t>в деревне Заструги близ Вятских Полян</a:t>
            </a:r>
            <a:r>
              <a:rPr lang="ru-RU" sz="24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32701" y="1416213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</a:t>
            </a:r>
            <a:r>
              <a:rPr lang="ru-RU" i="1" dirty="0" smtClean="0"/>
              <a:t>1878–1924) </a:t>
            </a:r>
            <a:endParaRPr lang="ru-RU" i="1" dirty="0"/>
          </a:p>
        </p:txBody>
      </p:sp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14995"/>
            <a:ext cx="3024336" cy="50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2"/>
          <p:cNvSpPr txBox="1"/>
          <p:nvPr/>
        </p:nvSpPr>
        <p:spPr>
          <a:xfrm>
            <a:off x="287784" y="242988"/>
            <a:ext cx="9361040" cy="7920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1950" algn="just"/>
            <a:r>
              <a:rPr lang="ru-RU" sz="1600" dirty="0"/>
              <a:t>Василий Бабушкин с юных лет обладал богатырским здоровьем и внушительной физической силой. В 12 лет начал работать на разгрузке барж на Каме, в 15 начал ходить плотогоном по Вятке, Каме и Волге</a:t>
            </a:r>
            <a:r>
              <a:rPr lang="ru-RU" sz="1600" dirty="0" smtClean="0"/>
              <a:t>.</a:t>
            </a:r>
          </a:p>
          <a:p>
            <a:pPr indent="361950" algn="just"/>
            <a:endParaRPr lang="ru-RU" sz="1700" dirty="0"/>
          </a:p>
        </p:txBody>
      </p:sp>
      <p:sp>
        <p:nvSpPr>
          <p:cNvPr id="3" name="TextShape 2"/>
          <p:cNvSpPr txBox="1"/>
          <p:nvPr/>
        </p:nvSpPr>
        <p:spPr>
          <a:xfrm>
            <a:off x="287784" y="963067"/>
            <a:ext cx="7679738" cy="129614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1950" algn="just"/>
            <a:r>
              <a:rPr lang="ru-RU" sz="1600" dirty="0" smtClean="0"/>
              <a:t>В </a:t>
            </a:r>
            <a:r>
              <a:rPr lang="ru-RU" sz="1600" dirty="0"/>
              <a:t>1900 году Бабушкин был призван на воинскую службу, которую проходил матросом на крейсере «Баян» 1-й Тихоокеанской эскадры. Во время русско-японской войны принимал участие в обороне Порт-Артура, был ранен (получил сразу восемнадцать осколочных ран) и попал в японский плен, находясь в госпитале. Простой матрос, малограмотный вятский парень был награждён знаком отличия Военного ордена Георгиевскими крестами всех 4-х степеней.</a:t>
            </a:r>
          </a:p>
          <a:p>
            <a:pPr indent="361950" algn="just"/>
            <a:endParaRPr lang="ru-RU" sz="1600" dirty="0" smtClean="0"/>
          </a:p>
          <a:p>
            <a:pPr indent="361950" algn="just"/>
            <a:endParaRPr lang="ru-RU" sz="1700" dirty="0"/>
          </a:p>
        </p:txBody>
      </p:sp>
      <p:sp>
        <p:nvSpPr>
          <p:cNvPr id="4" name="TextShape 2"/>
          <p:cNvSpPr txBox="1"/>
          <p:nvPr/>
        </p:nvSpPr>
        <p:spPr>
          <a:xfrm>
            <a:off x="287784" y="2475235"/>
            <a:ext cx="9361040" cy="324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1950" algn="just"/>
            <a:r>
              <a:rPr lang="ru-RU" sz="1600" dirty="0" smtClean="0"/>
              <a:t>Японцы </a:t>
            </a:r>
            <a:r>
              <a:rPr lang="ru-RU" sz="1600" dirty="0"/>
              <a:t>освободили его из плена, признав инвалидом. Когда Бабушкин остановился в Сингапуре по пути на родину, то российский консул в Сингапуре попросил его тайно доставить важное сообщение адмиралу Н. </a:t>
            </a:r>
            <a:r>
              <a:rPr lang="ru-RU" sz="1600" dirty="0" smtClean="0"/>
              <a:t>Небогатову. Бабушкин </a:t>
            </a:r>
            <a:r>
              <a:rPr lang="ru-RU" sz="1600" dirty="0"/>
              <a:t>выполнил поручение и попросил разрешения остаться на броненосце «Император Николай I». После </a:t>
            </a:r>
            <a:r>
              <a:rPr lang="ru-RU" sz="1600" dirty="0" err="1"/>
              <a:t>Цусимского</a:t>
            </a:r>
            <a:r>
              <a:rPr lang="ru-RU" sz="1600" dirty="0"/>
              <a:t> сражения Бабушкин вторично попал в японский плен. Когда война закончилась, </a:t>
            </a:r>
            <a:r>
              <a:rPr lang="ru-RU" sz="1600" dirty="0" smtClean="0"/>
              <a:t>он </a:t>
            </a:r>
            <a:r>
              <a:rPr lang="ru-RU" sz="1600" dirty="0"/>
              <a:t>вернулся на </a:t>
            </a:r>
            <a:r>
              <a:rPr lang="ru-RU" sz="1600" dirty="0" smtClean="0"/>
              <a:t>родину.</a:t>
            </a:r>
            <a:endParaRPr lang="ru-RU" sz="1600" dirty="0"/>
          </a:p>
          <a:p>
            <a:pPr indent="361950" algn="just"/>
            <a:r>
              <a:rPr lang="ru-RU" sz="1600" dirty="0"/>
              <a:t>Отдохнув и восстановившись, Василий Бабушкин решил заняться цирковым искусством, обладая для этого незаурядной силой и комплекцией. Гастролировал по Вятскому краю, Поволжью и Уралу, получив за свои выступления прозвище «Второй </a:t>
            </a:r>
            <a:r>
              <a:rPr lang="ru-RU" sz="1600" dirty="0" err="1" smtClean="0"/>
              <a:t>Поддубный</a:t>
            </a:r>
            <a:r>
              <a:rPr lang="ru-RU" sz="1600" dirty="0" smtClean="0"/>
              <a:t>».</a:t>
            </a:r>
          </a:p>
          <a:p>
            <a:pPr indent="361950" algn="just"/>
            <a:r>
              <a:rPr lang="ru-RU" sz="1600" dirty="0"/>
              <a:t>14 октября 1924 года </a:t>
            </a:r>
            <a:r>
              <a:rPr lang="ru-RU" sz="1600" dirty="0" smtClean="0"/>
              <a:t>(46 лет) был </a:t>
            </a:r>
            <a:r>
              <a:rPr lang="ru-RU" sz="1600" dirty="0"/>
              <a:t>убит </a:t>
            </a:r>
            <a:r>
              <a:rPr lang="ru-RU" sz="1600" dirty="0" smtClean="0"/>
              <a:t>выстрелом из револьвера, </a:t>
            </a:r>
            <a:r>
              <a:rPr lang="ru-RU" sz="1600" dirty="0"/>
              <a:t>которого подкупили </a:t>
            </a:r>
            <a:r>
              <a:rPr lang="ru-RU" sz="1600" dirty="0" smtClean="0"/>
              <a:t>борцы-конкуренты. </a:t>
            </a:r>
            <a:r>
              <a:rPr lang="ru-RU" sz="1600" dirty="0"/>
              <a:t>Был похоронен в городе Вятские Поляны на старом кладбище. На его могиле в 1969 году районным отделением Всероссийского общества охраны памятников установлен надгробный обелиск с якорем и бескозыркой крейсера «Баян</a:t>
            </a:r>
            <a:r>
              <a:rPr lang="ru-RU" sz="1600" dirty="0" smtClean="0"/>
              <a:t>».</a:t>
            </a:r>
            <a:endParaRPr lang="ru-RU" sz="1600" dirty="0"/>
          </a:p>
          <a:p>
            <a:pPr indent="361950" algn="just"/>
            <a:endParaRPr lang="ru-RU" sz="1600" dirty="0" smtClean="0"/>
          </a:p>
          <a:p>
            <a:pPr indent="361950" algn="just"/>
            <a:endParaRPr lang="ru-RU" sz="1700" dirty="0"/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22" y="747043"/>
            <a:ext cx="168130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6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62571" y="1899171"/>
            <a:ext cx="6291239" cy="288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600" dirty="0" smtClean="0"/>
              <a:t>Советский </a:t>
            </a:r>
            <a:r>
              <a:rPr lang="ru-RU" sz="3600" dirty="0"/>
              <a:t>конструктор стрелкового оружия,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главный </a:t>
            </a:r>
            <a:r>
              <a:rPr lang="ru-RU" sz="3600" dirty="0"/>
              <a:t>конструктор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Вятско</a:t>
            </a:r>
            <a:r>
              <a:rPr lang="ru-RU" sz="3600" dirty="0" smtClean="0"/>
              <a:t>-Полянского </a:t>
            </a:r>
            <a:r>
              <a:rPr lang="ru-RU" sz="3600" dirty="0"/>
              <a:t>машиностроительного завода «Молот».</a:t>
            </a:r>
            <a:endParaRPr lang="ru-RU" sz="3600" b="0" strike="noStrike" spc="-1" dirty="0">
              <a:latin typeface="PT Astra Sans"/>
            </a:endParaRPr>
          </a:p>
        </p:txBody>
      </p:sp>
      <p:pic>
        <p:nvPicPr>
          <p:cNvPr id="49" name="Рисунок 48"/>
          <p:cNvPicPr/>
          <p:nvPr/>
        </p:nvPicPr>
        <p:blipFill>
          <a:blip r:embed="rId2"/>
          <a:stretch/>
        </p:blipFill>
        <p:spPr>
          <a:xfrm>
            <a:off x="431800" y="549259"/>
            <a:ext cx="3000396" cy="4357718"/>
          </a:xfrm>
          <a:prstGeom prst="rect">
            <a:avLst/>
          </a:prstGeom>
          <a:ln w="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23688" y="314995"/>
            <a:ext cx="6099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Шпагин Георгий Семёнович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93091" y="1015132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(1897–1952)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31800" y="314995"/>
            <a:ext cx="9217024" cy="5040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Георгий Семёнович </a:t>
            </a:r>
            <a:r>
              <a:rPr lang="ru-RU" dirty="0" smtClean="0"/>
              <a:t>родился в деревне </a:t>
            </a:r>
            <a:r>
              <a:rPr lang="ru-RU" dirty="0" err="1" smtClean="0"/>
              <a:t>Клюшниково</a:t>
            </a:r>
            <a:r>
              <a:rPr lang="ru-RU" dirty="0" smtClean="0"/>
              <a:t> Ковровского уезда Владимирской губернии в русской крестьянской семье.</a:t>
            </a:r>
            <a:r>
              <a:rPr lang="ru-RU" dirty="0"/>
              <a:t> 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/>
              <a:t>В 1909 году в возрасте 12 лет окончил трёхлетнюю </a:t>
            </a:r>
            <a:r>
              <a:rPr lang="ru-RU" dirty="0" smtClean="0"/>
              <a:t>школу, </a:t>
            </a:r>
            <a:r>
              <a:rPr lang="ru-RU" dirty="0"/>
              <a:t>после чего будучи вынужденным помогать семье, стал зарабатывать на </a:t>
            </a:r>
            <a:r>
              <a:rPr lang="ru-RU" dirty="0" smtClean="0"/>
              <a:t>жизнь</a:t>
            </a:r>
            <a:r>
              <a:rPr lang="ru-RU" dirty="0"/>
              <a:t> в плотницкой артели. В 1910 году получил травму руки и был отдан мальчиком в купеческую лавку в Рыльске, но через год из-за конфликта с купцом ушёл оттуда и стал работать на стекольном заводе в Судогде. После работал по найму в родном </a:t>
            </a:r>
            <a:r>
              <a:rPr lang="ru-RU" dirty="0" smtClean="0"/>
              <a:t>селе.</a:t>
            </a:r>
            <a:endParaRPr lang="ru-RU" dirty="0"/>
          </a:p>
          <a:p>
            <a:pPr indent="365125" algn="just">
              <a:spcAft>
                <a:spcPts val="600"/>
              </a:spcAft>
            </a:pPr>
            <a:r>
              <a:rPr lang="ru-RU" dirty="0"/>
              <a:t>В 1916 году Георгия Шпагина призвали в царскую армию. Он попал в 14 гренадерский полк, воевавший на Западном фронте но из-за травмы указательного пальца правой руки, мешавшей стрелять, он был направлен в оружейные мастерские, где получил квалификацию слесаря-оружейника. Под руководством тульского мастера </a:t>
            </a:r>
            <a:r>
              <a:rPr lang="ru-RU" dirty="0" err="1"/>
              <a:t>Дедилова</a:t>
            </a:r>
            <a:r>
              <a:rPr lang="ru-RU" dirty="0"/>
              <a:t> Шпагин получил первоначальный опыт</a:t>
            </a:r>
            <a:r>
              <a:rPr lang="ru-RU" dirty="0" smtClean="0"/>
              <a:t>. </a:t>
            </a:r>
            <a:r>
              <a:rPr lang="ru-RU" dirty="0"/>
              <a:t>В 1917 году как отлично зарекомендовавший себя мастер, он был переведён в артиллерийские </a:t>
            </a:r>
            <a:r>
              <a:rPr lang="ru-RU" dirty="0" smtClean="0"/>
              <a:t>мастерские. </a:t>
            </a:r>
            <a:r>
              <a:rPr lang="ru-RU" dirty="0"/>
              <a:t>В начале 1918 года он демобилизовался и вернулся в родное село, но уже в ноябре вступил в РККА и до 1920 </a:t>
            </a:r>
            <a:r>
              <a:rPr lang="ru-RU" dirty="0" smtClean="0"/>
              <a:t>года</a:t>
            </a:r>
            <a:r>
              <a:rPr lang="ru-RU" dirty="0"/>
              <a:t> служил оружейным мастером в 8-м стрелковом </a:t>
            </a:r>
            <a:r>
              <a:rPr lang="ru-RU" dirty="0" smtClean="0"/>
              <a:t>полку</a:t>
            </a:r>
            <a:r>
              <a:rPr lang="ru-RU" dirty="0"/>
              <a:t> Владимирского </a:t>
            </a:r>
            <a:r>
              <a:rPr lang="ru-RU" dirty="0" smtClean="0"/>
              <a:t>гарнизона. 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В 1920 году, после демобилизации, Георгий Шпагин поступил слесарем в опытную мастерскую Ковровского оружейно-пулемётного </a:t>
            </a:r>
            <a:r>
              <a:rPr lang="ru-RU" dirty="0" smtClean="0"/>
              <a:t>завода.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31800" y="387003"/>
            <a:ext cx="9217024" cy="4824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Одной из значительных работ конструктора является </a:t>
            </a:r>
            <a:r>
              <a:rPr lang="ru-RU" b="1" dirty="0"/>
              <a:t>модернизация 12,7-мм крупнокалиберного пулемёта Дегтярёва (ДК)</a:t>
            </a:r>
            <a:r>
              <a:rPr lang="ru-RU" dirty="0"/>
              <a:t>, снятого с производства из-за выявленных недостатков.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После </a:t>
            </a:r>
            <a:r>
              <a:rPr lang="ru-RU" dirty="0"/>
              <a:t>того как Шпагин разработал модуль ленточного питания для ДК, в 1939 году усовершенствованный пулемёт был принят на вооружение РККА под обозначением </a:t>
            </a:r>
            <a:r>
              <a:rPr lang="ru-RU" b="1" dirty="0"/>
              <a:t>«12,7 мм крупнокалиберный пулемёт Дегтярёва — Шпагина образца 1938 года — ДШК»</a:t>
            </a:r>
            <a:r>
              <a:rPr lang="ru-RU" dirty="0"/>
              <a:t>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Массовый </a:t>
            </a:r>
            <a:r>
              <a:rPr lang="ru-RU" dirty="0"/>
              <a:t>выпуск ДШК был начат в 1940—1941 годах, и за годы Великой Отечественной войны было произведено порядка 8 тысяч пулемётов.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В </a:t>
            </a:r>
            <a:r>
              <a:rPr lang="ru-RU" dirty="0"/>
              <a:t>1924-25 годах внёс значительный вклад в проект Д. Д. Иванова по установке в танк </a:t>
            </a:r>
            <a:r>
              <a:rPr lang="ru-RU" b="1" dirty="0"/>
              <a:t>6,5 мм спаренного ручного пулемета Федорова — Шпагина</a:t>
            </a:r>
            <a:r>
              <a:rPr lang="ru-RU" dirty="0"/>
              <a:t>, в корне изменив и упростив всю систему как шаровой установки, так и гнездового устройства. Эта работа принесла Георгию Семеновичу первое авторское свидетельство, поставило его имя в ряд лучших мастеров оружейного дела.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Начиная </a:t>
            </a:r>
            <a:r>
              <a:rPr lang="ru-RU" dirty="0"/>
              <a:t>с 1931 г., Шпагин совместно с Дегтярёвым занимается разработкой крупнокалиберного пулемёта и усовершенствованием других видов автоматического оружия, за что он в 1933 г. был награждён орденом Красной Звезды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58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31800" y="387003"/>
            <a:ext cx="9217024" cy="367240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Наибольшую же славу конструктору принесло создание </a:t>
            </a:r>
            <a:r>
              <a:rPr lang="ru-RU" b="1" dirty="0"/>
              <a:t>пистолета-пулемёта образца 1941 года (ППШ)</a:t>
            </a:r>
            <a:r>
              <a:rPr lang="ru-RU" dirty="0"/>
              <a:t>. Разработанный в качестве замены более дорогому и сложному в производстве ППД, ППШ стал самым массовым автоматическим оружием РККА во время Великой Отечественной войны (всего за годы войны было выпущено примерно 6 141 000 штук) и состоял на вооружении до 1951 года.</a:t>
            </a:r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Шпагиным впервые </a:t>
            </a:r>
            <a:r>
              <a:rPr lang="ru-RU" dirty="0"/>
              <a:t>был создан образец стрелкового оружия, в котором почти все металлические детали изготавливались методом штамповки, а деревянные — имели простую конфигурацию</a:t>
            </a:r>
            <a:r>
              <a:rPr lang="ru-RU" dirty="0" smtClean="0"/>
              <a:t>.</a:t>
            </a:r>
          </a:p>
          <a:p>
            <a:pPr indent="365125" algn="just">
              <a:spcAft>
                <a:spcPts val="600"/>
              </a:spcAft>
            </a:pPr>
            <a:endParaRPr lang="ru-RU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7" y="2547243"/>
            <a:ext cx="334219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704" y="2773693"/>
            <a:ext cx="582874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Во время войны Шпагин работал над организацией массового производства пистолетов-пулемётов своей системы на </a:t>
            </a:r>
            <a:r>
              <a:rPr lang="ru-RU" dirty="0" err="1"/>
              <a:t>Вятско</a:t>
            </a:r>
            <a:r>
              <a:rPr lang="ru-RU" dirty="0"/>
              <a:t>-Полянском машиностроительном заводе «Молот» в Кировской области, куда он был переведён в начале 1941 года, совершенствованием их конструкции и технологии производства. 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За годы войны на </a:t>
            </a:r>
            <a:r>
              <a:rPr lang="ru-RU" dirty="0" err="1"/>
              <a:t>Вятско</a:t>
            </a:r>
            <a:r>
              <a:rPr lang="ru-RU" dirty="0"/>
              <a:t>-Полянском машиностроительном заводе было изготовлено более 2,5 миллионов ППШ.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24869" y="4730958"/>
            <a:ext cx="2634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latin typeface="PT Astra Sans"/>
              </a:rPr>
              <a:t>Дом-музей Г.С. Шпагина </a:t>
            </a:r>
            <a:br>
              <a:rPr lang="ru-RU" sz="1600" spc="-1" dirty="0" smtClean="0">
                <a:latin typeface="PT Astra Sans"/>
              </a:rPr>
            </a:br>
            <a:r>
              <a:rPr lang="ru-RU" sz="1600" spc="-1" dirty="0" smtClean="0">
                <a:latin typeface="PT Astra Sans"/>
              </a:rPr>
              <a:t>в г. Вятские Поляны</a:t>
            </a:r>
            <a:endParaRPr lang="ru-RU" sz="1600" spc="-1" dirty="0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08051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ымка-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ымка-01" id="{E6C3C45F-85C4-4187-94F3-EBA66A73A0AA}" vid="{6D5A52F4-A13A-457F-B44C-B379E7D81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Дымка-01</Template>
  <TotalTime>627</TotalTime>
  <Words>966</Words>
  <Application>Microsoft Office PowerPoint</Application>
  <PresentationFormat>Произвольный</PresentationFormat>
  <Paragraphs>93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PT Astra Sans</vt:lpstr>
      <vt:lpstr>Дымка-01</vt:lpstr>
      <vt:lpstr>Известные люди Вятскополянского района</vt:lpstr>
      <vt:lpstr>Преподобный  Трифон Вятский</vt:lpstr>
      <vt:lpstr>Презентация PowerPoint</vt:lpstr>
      <vt:lpstr>Бабушкин Василий Фёдорович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Трещёв Фёдор Иванович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Горбунов  Владимир Михайлович</vt:lpstr>
      <vt:lpstr>Презентация PowerPoint</vt:lpstr>
      <vt:lpstr>Запивахин Леонид Михайлович</vt:lpstr>
      <vt:lpstr>Презентация PowerPoint</vt:lpstr>
      <vt:lpstr>Костюнин  Николай Иванович</vt:lpstr>
      <vt:lpstr>Ганюшкин  Алексей Иванович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Учетная запись Майкрософт</cp:lastModifiedBy>
  <cp:revision>39</cp:revision>
  <dcterms:created xsi:type="dcterms:W3CDTF">2024-11-11T18:28:59Z</dcterms:created>
  <dcterms:modified xsi:type="dcterms:W3CDTF">2024-11-18T16:08:59Z</dcterms:modified>
  <dc:language>ru-RU</dc:language>
</cp:coreProperties>
</file>