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9" r:id="rId2"/>
    <p:sldId id="318" r:id="rId3"/>
    <p:sldId id="311" r:id="rId4"/>
    <p:sldId id="291" r:id="rId5"/>
    <p:sldId id="295" r:id="rId6"/>
    <p:sldId id="312" r:id="rId7"/>
    <p:sldId id="313" r:id="rId8"/>
    <p:sldId id="294" r:id="rId9"/>
    <p:sldId id="296" r:id="rId10"/>
    <p:sldId id="314" r:id="rId11"/>
    <p:sldId id="315" r:id="rId12"/>
    <p:sldId id="316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 varScale="1">
        <p:scale>
          <a:sx n="103" d="100"/>
          <a:sy n="103" d="100"/>
        </p:scale>
        <p:origin x="5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738E-E9D8-41B0-A4B0-0C81FB1F5D9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08EF-22C5-4C3E-B21F-99A54D4FD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9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4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0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5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7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4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5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2492663" cy="1664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ya-zemlyak.ru/images/narprom/ВятГарм0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65400"/>
            <a:ext cx="2664296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19872" y="1688769"/>
            <a:ext cx="5266928" cy="2481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вятской гармошки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708525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1856 году гармоники начал делать и Иван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Вараксин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деревни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Вараксино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Его сыновья и внуки тоже стали известными мастерами.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Таким образом, Вятский и Орловский уезды становятся центром гармонного промысла в Вятской губернии.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3861048"/>
            <a:ext cx="4392488" cy="25785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381176" cy="12599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Иван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Вараксин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1900 г. на Парижской выставке  гармонь вятского мастера Ивана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Сунцова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получила высокую оценку, обогнав англичан. 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1911 г. Григорий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Вараскин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изготовленную им тальянку был награждён большим призом и медалью «Выставка города Рима».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a_ignore_q_80_w_1000_c_limit_0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4221088"/>
            <a:ext cx="1584176" cy="2420888"/>
          </a:xfrm>
          <a:prstGeom prst="rect">
            <a:avLst/>
          </a:prstGeom>
        </p:spPr>
      </p:pic>
      <p:pic>
        <p:nvPicPr>
          <p:cNvPr id="8" name="Рисунок 7" descr="ВятИст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4581128"/>
            <a:ext cx="2736304" cy="19442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0"/>
            <a:ext cx="4381176" cy="12599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Иван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Сунцов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Григорий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Вараскин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17632" cy="4708525"/>
          </a:xfrm>
        </p:spPr>
        <p:txBody>
          <a:bodyPr>
            <a:normAutofit/>
          </a:bodyPr>
          <a:lstStyle/>
          <a:p>
            <a:pPr indent="449580" algn="just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1949 г.  мелкие сельские производства объединились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Ганинскую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гармонную фабрику.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1989 г. основным направлением деятельности предприятия стал выпуск заказных гармоней (единственных в мире)  для домов культуры и ансамблей гармонистов. Очередь на заказы была расписана на весь год. Гармошка «Вятская» звучала во всех уголках необъятной России. </a:t>
            </a:r>
            <a:r>
              <a:rPr lang="ru-RU" sz="2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0e8d38976d809137e7f86859e1e9715664d80d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64292"/>
            <a:ext cx="2924944" cy="21937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381176" cy="12599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Гармонная фабрика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с.Ганино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17632" cy="4708525"/>
          </a:xfrm>
        </p:spPr>
        <p:txBody>
          <a:bodyPr>
            <a:normAutofit/>
          </a:bodyPr>
          <a:lstStyle/>
          <a:p>
            <a:pPr indent="449580" algn="just"/>
            <a:r>
              <a:rPr lang="ru-RU" sz="28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лет коллектив гармонистов «Тальяночка» представляет культуру Кировской области, выступая с концертами за пределами региона. Любой концерт с их участием это всегда хорошее настроение и заряд положительных эмоций.   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dirty="0"/>
          </a:p>
        </p:txBody>
      </p:sp>
      <p:pic>
        <p:nvPicPr>
          <p:cNvPr id="6" name="Рисунок 5" descr="ОБЛкл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5244956" cy="3501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0"/>
            <a:ext cx="4381176" cy="12599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Коллектив гармонистов «Тальяночка»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ed3098c90b5824c6e72cce65ea0369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2" y="1825625"/>
            <a:ext cx="7347475" cy="4351338"/>
          </a:xfrm>
        </p:spPr>
      </p:pic>
      <p:sp>
        <p:nvSpPr>
          <p:cNvPr id="6" name="Прямоугольник 5"/>
          <p:cNvSpPr/>
          <p:nvPr/>
        </p:nvSpPr>
        <p:spPr>
          <a:xfrm>
            <a:off x="785786" y="178592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возрождение забытых имен  мастеров -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гармонщиков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Вятского края.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90" y="3571876"/>
            <a:ext cx="3529445" cy="2357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ced3098c90b5824c6e72cce65ea036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571876"/>
            <a:ext cx="3739438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Вятский народ во все времена умел веселиться. И главной заводилой таких праздников была ВЯТСКАЯ ГАРМОНИКА.</a:t>
            </a:r>
            <a:endParaRPr lang="ru-RU" dirty="0"/>
          </a:p>
        </p:txBody>
      </p:sp>
      <p:pic>
        <p:nvPicPr>
          <p:cNvPr id="5" name="Рисунок 4" descr="f5f0403be1154454-w820-h4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4788024" cy="2569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824" y="157691"/>
            <a:ext cx="4021136" cy="841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Гармонь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Беляева\Desktop\гармони\IMG_06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782464" cy="24416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57200" y="1196752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ea typeface="Calibri" panose="020F0502020204030204" pitchFamily="34" charset="0"/>
              </a:rPr>
              <a:t>Гармо́нь</a:t>
            </a:r>
            <a:r>
              <a:rPr lang="ru-RU" sz="2400" dirty="0">
                <a:ea typeface="Calibri" panose="020F0502020204030204" pitchFamily="34" charset="0"/>
              </a:rPr>
              <a:t> (</a:t>
            </a:r>
            <a:r>
              <a:rPr lang="ru-RU" sz="2400" dirty="0" err="1">
                <a:ea typeface="Calibri" panose="020F0502020204030204" pitchFamily="34" charset="0"/>
              </a:rPr>
              <a:t>гармо́шка</a:t>
            </a:r>
            <a:r>
              <a:rPr lang="ru-RU" sz="2400" dirty="0">
                <a:ea typeface="Calibri" panose="020F0502020204030204" pitchFamily="34" charset="0"/>
              </a:rPr>
              <a:t>) - язычковый клавишно-пневматический музыкальный инструмент с мехами и двумя кнопочными клавиатурами. </a:t>
            </a:r>
            <a:endParaRPr lang="ru-RU" sz="2400" dirty="0"/>
          </a:p>
          <a:p>
            <a:endParaRPr lang="ru-RU" sz="2400" b="1" dirty="0">
              <a:ea typeface="Calibri" panose="020F0502020204030204" pitchFamily="34" charset="0"/>
            </a:endParaRPr>
          </a:p>
          <a:p>
            <a:endParaRPr lang="ru-RU" sz="2400" b="1" dirty="0">
              <a:ea typeface="Calibri" panose="020F0502020204030204" pitchFamily="34" charset="0"/>
            </a:endParaRPr>
          </a:p>
          <a:p>
            <a:endParaRPr lang="ru-RU" sz="2400" b="1" dirty="0" smtClean="0"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12415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endParaRPr lang="ru-RU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Первая гармонь в России появилась в 1820-е годы</a:t>
            </a:r>
          </a:p>
          <a:p>
            <a:pPr indent="449580" algn="ctr">
              <a:spcAft>
                <a:spcPts val="0"/>
              </a:spcAft>
            </a:pP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 Туле.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3827" y="3244334"/>
            <a:ext cx="696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824" y="157691"/>
            <a:ext cx="4021136" cy="841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Данила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Нелюбин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64704"/>
            <a:ext cx="86764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ea typeface="Calibri" panose="020F0502020204030204" pitchFamily="34" charset="0"/>
            </a:endParaRPr>
          </a:p>
          <a:p>
            <a:endParaRPr lang="ru-RU" sz="2000" b="1" dirty="0">
              <a:ea typeface="Calibri" panose="020F0502020204030204" pitchFamily="34" charset="0"/>
            </a:endParaRPr>
          </a:p>
          <a:p>
            <a:r>
              <a:rPr lang="ru-RU" sz="2400" b="1" dirty="0">
                <a:ea typeface="Calibri" panose="020F0502020204030204" pitchFamily="34" charset="0"/>
              </a:rPr>
              <a:t>В 1840-х годах в Вятской губернии появляется довольно крупный центр, где производились гармони. </a:t>
            </a:r>
            <a:r>
              <a:rPr lang="ru-RU" sz="2400" b="1" dirty="0" smtClean="0">
                <a:ea typeface="Calibri" panose="020F0502020204030204" pitchFamily="34" charset="0"/>
              </a:rPr>
              <a:t> </a:t>
            </a:r>
          </a:p>
          <a:p>
            <a:r>
              <a:rPr lang="ru-RU" sz="2400" dirty="0" smtClean="0"/>
              <a:t>А придумал ее крестьянин села </a:t>
            </a:r>
            <a:r>
              <a:rPr lang="ru-RU" sz="2400" dirty="0" err="1" smtClean="0"/>
              <a:t>Истобенское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Оричевского</a:t>
            </a:r>
            <a:r>
              <a:rPr lang="ru-RU" sz="2400" dirty="0" smtClean="0"/>
              <a:t> района </a:t>
            </a:r>
            <a:r>
              <a:rPr lang="ru-RU" sz="2400" b="1" dirty="0" smtClean="0"/>
              <a:t>–– НЕЛЮБИН ДАНИЛА КАРПОВИЧ.</a:t>
            </a:r>
          </a:p>
          <a:p>
            <a:r>
              <a:rPr lang="ru-RU" sz="2400" b="1" dirty="0" smtClean="0"/>
              <a:t> </a:t>
            </a:r>
            <a:r>
              <a:rPr lang="ru-RU" sz="2400" dirty="0" smtClean="0"/>
              <a:t>Семья </a:t>
            </a:r>
            <a:r>
              <a:rPr lang="ru-RU" sz="2400" dirty="0" err="1" smtClean="0"/>
              <a:t>Нелюбиных</a:t>
            </a:r>
            <a:r>
              <a:rPr lang="ru-RU" sz="2400" dirty="0" smtClean="0"/>
              <a:t> занималась бурлачеством. Отец Данилы служил на одной из купеческих барж и Данила плавал с ним на ярмарку в Нижний Новгород.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r>
              <a:rPr lang="ru-RU" dirty="0" smtClean="0"/>
              <a:t> </a:t>
            </a:r>
            <a:endParaRPr lang="ru-RU" sz="2000" b="1" dirty="0">
              <a:ea typeface="Calibri" panose="020F0502020204030204" pitchFamily="34" charset="0"/>
            </a:endParaRPr>
          </a:p>
          <a:p>
            <a:endParaRPr lang="ru-RU" sz="2000" b="1" dirty="0">
              <a:ea typeface="Calibri" panose="020F0502020204030204" pitchFamily="34" charset="0"/>
            </a:endParaRPr>
          </a:p>
          <a:p>
            <a:r>
              <a:rPr lang="ru-RU" sz="2000" b="1" dirty="0">
                <a:ea typeface="Calibri" panose="020F0502020204030204" pitchFamily="34" charset="0"/>
              </a:rPr>
              <a:t> </a:t>
            </a:r>
            <a:endParaRPr lang="ru-RU" sz="2000" b="1" dirty="0"/>
          </a:p>
          <a:p>
            <a:r>
              <a:rPr lang="ru-RU" dirty="0"/>
              <a:t> 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9" name="Рисунок 8" descr="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5862"/>
            <a:ext cx="4466537" cy="29534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3827" y="3244334"/>
            <a:ext cx="696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824" y="157691"/>
            <a:ext cx="4021136" cy="841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Данила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Нелюбин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95506"/>
            <a:ext cx="864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ea typeface="Calibri" panose="020F0502020204030204" pitchFamily="34" charset="0"/>
            </a:endParaRPr>
          </a:p>
          <a:p>
            <a:endParaRPr lang="ru-RU" sz="2000" b="1" dirty="0">
              <a:ea typeface="Calibri" panose="020F0502020204030204" pitchFamily="34" charset="0"/>
            </a:endParaRPr>
          </a:p>
          <a:p>
            <a:r>
              <a:rPr lang="ru-RU" dirty="0" smtClean="0"/>
              <a:t> </a:t>
            </a:r>
            <a:r>
              <a:rPr lang="ru-RU" sz="2400" dirty="0" smtClean="0"/>
              <a:t>На ярмарке отец  купил Даниле первую гармонику(было ему тогда шестнадцать лет).</a:t>
            </a:r>
            <a:endParaRPr lang="ru-RU" sz="2400" b="1" dirty="0" smtClean="0"/>
          </a:p>
          <a:p>
            <a:r>
              <a:rPr lang="ru-RU" sz="2400" dirty="0" smtClean="0"/>
              <a:t>  Но инструмент оказался не столь прочным, и через несколько дней один из голосов сломался. Данила снёс свой инструмент мастеру в починку. </a:t>
            </a:r>
            <a:br>
              <a:rPr lang="ru-RU" sz="2400" dirty="0" smtClean="0"/>
            </a:br>
            <a:r>
              <a:rPr lang="ru-RU" sz="2400" dirty="0" smtClean="0"/>
              <a:t>Данила, будучи очень любознательным и способным пареньком, схватил эту науку слёту и очень быстро прослыл неплохим мастером, занимаясь ремонтом инструментов по всей округе. </a:t>
            </a:r>
          </a:p>
          <a:p>
            <a:endParaRPr lang="ru-RU" sz="2000" b="1" dirty="0">
              <a:ea typeface="Calibri" panose="020F0502020204030204" pitchFamily="34" charset="0"/>
            </a:endParaRPr>
          </a:p>
          <a:p>
            <a:r>
              <a:rPr lang="ru-RU" sz="2000" b="1" dirty="0">
                <a:ea typeface="Calibri" panose="020F0502020204030204" pitchFamily="34" charset="0"/>
              </a:rPr>
              <a:t> </a:t>
            </a:r>
            <a:endParaRPr lang="ru-RU" sz="2000" b="1" dirty="0"/>
          </a:p>
          <a:p>
            <a:r>
              <a:rPr lang="ru-RU" dirty="0"/>
              <a:t> 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9" name="Рисунок 8" descr="2FTHNZGbPw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4725144"/>
            <a:ext cx="1728192" cy="19202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3827" y="3244334"/>
            <a:ext cx="696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824" y="157691"/>
            <a:ext cx="4021136" cy="841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Данила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Нелюбин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Иван Крысов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95506"/>
            <a:ext cx="8640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ea typeface="Calibri" panose="020F0502020204030204" pitchFamily="34" charset="0"/>
            </a:endParaRPr>
          </a:p>
          <a:p>
            <a:endParaRPr lang="ru-RU" sz="2000" b="1" dirty="0">
              <a:ea typeface="Calibri" panose="020F0502020204030204" pitchFamily="34" charset="0"/>
            </a:endParaRPr>
          </a:p>
          <a:p>
            <a:r>
              <a:rPr lang="ru-RU" dirty="0" smtClean="0"/>
              <a:t> </a:t>
            </a:r>
            <a:r>
              <a:rPr lang="ru-RU" sz="2400" dirty="0" smtClean="0"/>
              <a:t> </a:t>
            </a:r>
          </a:p>
          <a:p>
            <a:endParaRPr lang="ru-RU" sz="2000" b="1" dirty="0">
              <a:ea typeface="Calibri" panose="020F0502020204030204" pitchFamily="34" charset="0"/>
            </a:endParaRPr>
          </a:p>
          <a:p>
            <a:r>
              <a:rPr lang="ru-RU" sz="2000" b="1" dirty="0">
                <a:ea typeface="Calibri" panose="020F0502020204030204" pitchFamily="34" charset="0"/>
              </a:rPr>
              <a:t> </a:t>
            </a:r>
            <a:endParaRPr lang="ru-RU" sz="2000" b="1" dirty="0"/>
          </a:p>
          <a:p>
            <a:r>
              <a:rPr lang="ru-RU" dirty="0"/>
              <a:t> 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8" name="Рисунок 7" descr="slide_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4077072"/>
            <a:ext cx="2016224" cy="25922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134076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Делая свои гармоники, Данила </a:t>
            </a:r>
            <a:r>
              <a:rPr lang="ru-RU" sz="2400" dirty="0" err="1" smtClean="0"/>
              <a:t>Нелюбин</a:t>
            </a:r>
            <a:r>
              <a:rPr lang="ru-RU" sz="2400" dirty="0" smtClean="0"/>
              <a:t> имел хороший доход и никому не разглашал свои секреты. В то время по окрестным сёлам бродил мальчик-калека Иван Крысов. Часто заходил он  к </a:t>
            </a:r>
            <a:r>
              <a:rPr lang="ru-RU" sz="2400" dirty="0" err="1" smtClean="0"/>
              <a:t>Нелюбину</a:t>
            </a:r>
            <a:r>
              <a:rPr lang="ru-RU" sz="2400" dirty="0" smtClean="0"/>
              <a:t> и подолгу сидел у него, наблюдая за работой мастера. Спустя некоторое время, Иван начал работать самостоятельно, став впоследствии знаменитым мастером. Крысов и </a:t>
            </a:r>
            <a:r>
              <a:rPr lang="ru-RU" sz="2400" dirty="0" err="1" smtClean="0"/>
              <a:t>Нелюбин</a:t>
            </a:r>
            <a:r>
              <a:rPr lang="ru-RU" sz="2400" dirty="0" smtClean="0"/>
              <a:t> стали давать советы и указания другим начинающим мастерам.</a:t>
            </a:r>
            <a:endParaRPr lang="ru-RU" sz="2400" dirty="0"/>
          </a:p>
        </p:txBody>
      </p:sp>
      <p:pic>
        <p:nvPicPr>
          <p:cNvPr id="10" name="Рисунок 9" descr="ВятИст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65104"/>
            <a:ext cx="3130638" cy="22048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824" y="157690"/>
            <a:ext cx="4381176" cy="12599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Семён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Шельпяков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44824"/>
            <a:ext cx="8495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/>
              <a:t>В Вятском уезде  наладил производство гармоней крестьянин Семён Евсеевич </a:t>
            </a:r>
            <a:r>
              <a:rPr lang="ru-RU" sz="2400" dirty="0" err="1" smtClean="0"/>
              <a:t>Шельпяков</a:t>
            </a:r>
            <a:r>
              <a:rPr lang="ru-RU" sz="2400" dirty="0" smtClean="0"/>
              <a:t> из деревни </a:t>
            </a:r>
            <a:r>
              <a:rPr lang="ru-RU" sz="2400" dirty="0" err="1" smtClean="0"/>
              <a:t>Шельпяки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449580" algn="just"/>
            <a:r>
              <a:rPr lang="ru-RU" sz="2400" dirty="0"/>
              <a:t>У Семена Евсеевича было 6 сыновей, они вместе с отцом освоили гармонный промысел. Гармонный промысел  во всей Вятской губернии была исключительно семейным. </a:t>
            </a:r>
          </a:p>
          <a:p>
            <a:pPr indent="449580" algn="just">
              <a:spcAft>
                <a:spcPts val="0"/>
              </a:spcAft>
            </a:pP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orig_1ba20e233837a607dc50f8c5e25665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695531" cy="2524047"/>
          </a:xfrm>
          <a:prstGeom prst="rect">
            <a:avLst/>
          </a:prstGeom>
        </p:spPr>
      </p:pic>
      <p:pic>
        <p:nvPicPr>
          <p:cNvPr id="9" name="Рисунок 8" descr="C:\Users\57DD~1\AppData\Local\Temp\Rar$DI61.536\сканирование0003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6407" r="37141" b="40778"/>
          <a:stretch/>
        </p:blipFill>
        <p:spPr bwMode="auto">
          <a:xfrm>
            <a:off x="971600" y="3789040"/>
            <a:ext cx="2736304" cy="306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Гармонщики Шельпяковы продолжали дело своего деда.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Ремесло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приносило неплохой доход, жили достаточно зажиточно, однако революция 1917 года все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изменила.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1928 г. вятских гармонщиков стали  объединять в артель «Вятская Гармония». Братья Шельпяковы отказывались  от работы в артели, мастера и его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братьев раскулачили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91055"/>
            <a:ext cx="4385681" cy="2466945"/>
          </a:xfrm>
          <a:prstGeom prst="rect">
            <a:avLst/>
          </a:prstGeom>
        </p:spPr>
      </p:pic>
      <p:pic>
        <p:nvPicPr>
          <p:cNvPr id="6" name="Рисунок 5" descr="C:\Users\57DD~1\AppData\Local\Temp\Rar$DI18.240\сканирование000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4941168"/>
            <a:ext cx="1872208" cy="1631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824" y="157690"/>
            <a:ext cx="4381176" cy="12599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Семья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Шельпяковых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481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Гребенева Екатерина 11а</cp:lastModifiedBy>
  <cp:revision>81</cp:revision>
  <dcterms:created xsi:type="dcterms:W3CDTF">2017-02-13T03:07:18Z</dcterms:created>
  <dcterms:modified xsi:type="dcterms:W3CDTF">2024-04-25T05:02:13Z</dcterms:modified>
</cp:coreProperties>
</file>