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2DC2B90-DB40-4C33-B191-56FF1B9A94AB}" type="datetimeFigureOut">
              <a:rPr lang="ru-RU" smtClean="0"/>
              <a:t>12.11.2024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F8A6076-10B8-4EC8-A1EB-E5FD7170E1E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DC2B90-DB40-4C33-B191-56FF1B9A94AB}" type="datetimeFigureOut">
              <a:rPr lang="ru-RU" smtClean="0"/>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6076-10B8-4EC8-A1EB-E5FD7170E1E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DC2B90-DB40-4C33-B191-56FF1B9A94AB}" type="datetimeFigureOut">
              <a:rPr lang="ru-RU" smtClean="0"/>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6076-10B8-4EC8-A1EB-E5FD7170E1E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2DC2B90-DB40-4C33-B191-56FF1B9A94AB}" type="datetimeFigureOut">
              <a:rPr lang="ru-RU" smtClean="0"/>
              <a:t>12.11.2024</a:t>
            </a:fld>
            <a:endParaRPr lang="ru-RU"/>
          </a:p>
        </p:txBody>
      </p:sp>
      <p:sp>
        <p:nvSpPr>
          <p:cNvPr id="9" name="Номер слайда 8"/>
          <p:cNvSpPr>
            <a:spLocks noGrp="1"/>
          </p:cNvSpPr>
          <p:nvPr>
            <p:ph type="sldNum" sz="quarter" idx="15"/>
          </p:nvPr>
        </p:nvSpPr>
        <p:spPr/>
        <p:txBody>
          <a:bodyPr rtlCol="0"/>
          <a:lstStyle/>
          <a:p>
            <a:fld id="{AF8A6076-10B8-4EC8-A1EB-E5FD7170E1EE}"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2DC2B90-DB40-4C33-B191-56FF1B9A94AB}" type="datetimeFigureOut">
              <a:rPr lang="ru-RU" smtClean="0"/>
              <a:t>12.11.2024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F8A6076-10B8-4EC8-A1EB-E5FD7170E1E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2DC2B90-DB40-4C33-B191-56FF1B9A94AB}" type="datetimeFigureOut">
              <a:rPr lang="ru-RU" smtClean="0"/>
              <a:t>12.11.2024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A6076-10B8-4EC8-A1EB-E5FD7170E1EE}"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2DC2B90-DB40-4C33-B191-56FF1B9A94AB}" type="datetimeFigureOut">
              <a:rPr lang="ru-RU" smtClean="0"/>
              <a:t>12.11.2024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8A6076-10B8-4EC8-A1EB-E5FD7170E1EE}"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2DC2B90-DB40-4C33-B191-56FF1B9A94AB}" type="datetimeFigureOut">
              <a:rPr lang="ru-RU" smtClean="0"/>
              <a:t>12.11.2024</a:t>
            </a:fld>
            <a:endParaRPr lang="ru-RU"/>
          </a:p>
        </p:txBody>
      </p:sp>
      <p:sp>
        <p:nvSpPr>
          <p:cNvPr id="7" name="Номер слайда 6"/>
          <p:cNvSpPr>
            <a:spLocks noGrp="1"/>
          </p:cNvSpPr>
          <p:nvPr>
            <p:ph type="sldNum" sz="quarter" idx="11"/>
          </p:nvPr>
        </p:nvSpPr>
        <p:spPr/>
        <p:txBody>
          <a:bodyPr rtlCol="0"/>
          <a:lstStyle/>
          <a:p>
            <a:fld id="{AF8A6076-10B8-4EC8-A1EB-E5FD7170E1EE}"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DC2B90-DB40-4C33-B191-56FF1B9A94AB}" type="datetimeFigureOut">
              <a:rPr lang="ru-RU" smtClean="0"/>
              <a:t>12.11.2024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8A6076-10B8-4EC8-A1EB-E5FD7170E1E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2DC2B90-DB40-4C33-B191-56FF1B9A94AB}" type="datetimeFigureOut">
              <a:rPr lang="ru-RU" smtClean="0"/>
              <a:t>12.11.2024</a:t>
            </a:fld>
            <a:endParaRPr lang="ru-RU"/>
          </a:p>
        </p:txBody>
      </p:sp>
      <p:sp>
        <p:nvSpPr>
          <p:cNvPr id="22" name="Номер слайда 21"/>
          <p:cNvSpPr>
            <a:spLocks noGrp="1"/>
          </p:cNvSpPr>
          <p:nvPr>
            <p:ph type="sldNum" sz="quarter" idx="15"/>
          </p:nvPr>
        </p:nvSpPr>
        <p:spPr/>
        <p:txBody>
          <a:bodyPr rtlCol="0"/>
          <a:lstStyle/>
          <a:p>
            <a:fld id="{AF8A6076-10B8-4EC8-A1EB-E5FD7170E1EE}"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2DC2B90-DB40-4C33-B191-56FF1B9A94AB}" type="datetimeFigureOut">
              <a:rPr lang="ru-RU" smtClean="0"/>
              <a:t>12.11.2024</a:t>
            </a:fld>
            <a:endParaRPr lang="ru-RU"/>
          </a:p>
        </p:txBody>
      </p:sp>
      <p:sp>
        <p:nvSpPr>
          <p:cNvPr id="18" name="Номер слайда 17"/>
          <p:cNvSpPr>
            <a:spLocks noGrp="1"/>
          </p:cNvSpPr>
          <p:nvPr>
            <p:ph type="sldNum" sz="quarter" idx="11"/>
          </p:nvPr>
        </p:nvSpPr>
        <p:spPr/>
        <p:txBody>
          <a:bodyPr rtlCol="0"/>
          <a:lstStyle/>
          <a:p>
            <a:fld id="{AF8A6076-10B8-4EC8-A1EB-E5FD7170E1EE}"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2DC2B90-DB40-4C33-B191-56FF1B9A94AB}" type="datetimeFigureOut">
              <a:rPr lang="ru-RU" smtClean="0"/>
              <a:t>12.11.2024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F8A6076-10B8-4EC8-A1EB-E5FD7170E1E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857232"/>
            <a:ext cx="6743720" cy="3857651"/>
          </a:xfrm>
        </p:spPr>
        <p:txBody>
          <a:bodyPr>
            <a:noAutofit/>
          </a:bodyPr>
          <a:lstStyle/>
          <a:p>
            <a:pPr algn="ctr"/>
            <a:r>
              <a:rPr lang="ru-RU" sz="4800" i="1" dirty="0" smtClean="0">
                <a:solidFill>
                  <a:schemeClr val="accent1">
                    <a:lumMod val="75000"/>
                  </a:schemeClr>
                </a:solidFill>
                <a:effectLst/>
                <a:latin typeface="Cambria" pitchFamily="18" charset="0"/>
              </a:rPr>
              <a:t>Традиции, мероприятия  </a:t>
            </a:r>
            <a:r>
              <a:rPr lang="ru-RU" sz="4800" i="1" dirty="0" smtClean="0">
                <a:solidFill>
                  <a:schemeClr val="accent1">
                    <a:lumMod val="75000"/>
                  </a:schemeClr>
                </a:solidFill>
                <a:effectLst/>
                <a:latin typeface="Cambria" pitchFamily="18" charset="0"/>
              </a:rPr>
              <a:t>и </a:t>
            </a:r>
            <a:r>
              <a:rPr lang="ru-RU" sz="4800" i="1" dirty="0" smtClean="0">
                <a:solidFill>
                  <a:schemeClr val="accent1">
                    <a:lumMod val="75000"/>
                  </a:schemeClr>
                </a:solidFill>
                <a:effectLst/>
                <a:latin typeface="Cambria" pitchFamily="18" charset="0"/>
              </a:rPr>
              <a:t>промыслы</a:t>
            </a:r>
            <a:br>
              <a:rPr lang="ru-RU" sz="4800" i="1" dirty="0" smtClean="0">
                <a:solidFill>
                  <a:schemeClr val="accent1">
                    <a:lumMod val="75000"/>
                  </a:schemeClr>
                </a:solidFill>
                <a:effectLst/>
                <a:latin typeface="Cambria" pitchFamily="18" charset="0"/>
              </a:rPr>
            </a:br>
            <a:r>
              <a:rPr lang="ru-RU" sz="4800" i="1" dirty="0" smtClean="0">
                <a:solidFill>
                  <a:schemeClr val="accent1">
                    <a:lumMod val="75000"/>
                  </a:schemeClr>
                </a:solidFill>
                <a:effectLst/>
                <a:latin typeface="Cambria" pitchFamily="18" charset="0"/>
              </a:rPr>
              <a:t> в Советском районе Кировской области.</a:t>
            </a:r>
            <a:endParaRPr lang="ru-RU" sz="4800" i="1" dirty="0">
              <a:solidFill>
                <a:schemeClr val="accent1">
                  <a:lumMod val="75000"/>
                </a:schemeClr>
              </a:solidFill>
              <a:effectLst/>
              <a:latin typeface="Cambria" pitchFamily="18" charset="0"/>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714348" y="642918"/>
            <a:ext cx="7858180" cy="5902323"/>
          </a:xfrm>
        </p:spPr>
        <p:txBody>
          <a:bodyPr/>
          <a:lstStyle/>
          <a:p>
            <a:pPr marL="0" algn="ctr">
              <a:lnSpc>
                <a:spcPct val="150000"/>
              </a:lnSpc>
              <a:spcBef>
                <a:spcPts val="0"/>
              </a:spcBef>
              <a:buNone/>
            </a:pPr>
            <a:r>
              <a:rPr lang="ru-RU" sz="3600" b="1" i="1" dirty="0" smtClean="0">
                <a:latin typeface="Cambria" pitchFamily="18" charset="0"/>
                <a:cs typeface="Times New Roman" pitchFamily="18" charset="0"/>
              </a:rPr>
              <a:t>Народные </a:t>
            </a:r>
            <a:r>
              <a:rPr lang="ru-RU" sz="3600" b="1" i="1" dirty="0" smtClean="0">
                <a:latin typeface="Cambria" pitchFamily="18" charset="0"/>
                <a:cs typeface="Times New Roman" pitchFamily="18" charset="0"/>
              </a:rPr>
              <a:t>промыслы:</a:t>
            </a:r>
            <a:endParaRPr lang="ru-RU" sz="3600" b="1" dirty="0" smtClean="0">
              <a:latin typeface="Cambria" pitchFamily="18" charset="0"/>
              <a:cs typeface="Times New Roman" pitchFamily="18" charset="0"/>
            </a:endParaRPr>
          </a:p>
          <a:p>
            <a:pPr marL="0">
              <a:lnSpc>
                <a:spcPct val="150000"/>
              </a:lnSpc>
              <a:spcBef>
                <a:spcPts val="0"/>
              </a:spcBef>
            </a:pPr>
            <a:r>
              <a:rPr lang="ru-RU" b="1" dirty="0" smtClean="0">
                <a:latin typeface="Cambria" pitchFamily="18" charset="0"/>
              </a:rPr>
              <a:t>Кружевоплетение,</a:t>
            </a:r>
          </a:p>
          <a:p>
            <a:pPr marL="0">
              <a:lnSpc>
                <a:spcPct val="150000"/>
              </a:lnSpc>
              <a:spcBef>
                <a:spcPts val="0"/>
              </a:spcBef>
            </a:pPr>
            <a:r>
              <a:rPr lang="ru-RU" b="1" dirty="0" smtClean="0">
                <a:latin typeface="Cambria" pitchFamily="18" charset="0"/>
              </a:rPr>
              <a:t>Изготовление валенок </a:t>
            </a:r>
            <a:r>
              <a:rPr lang="ru-RU" b="1" dirty="0" smtClean="0">
                <a:latin typeface="Cambria" pitchFamily="18" charset="0"/>
              </a:rPr>
              <a:t>ручной работы,</a:t>
            </a:r>
          </a:p>
          <a:p>
            <a:pPr marL="0">
              <a:lnSpc>
                <a:spcPct val="150000"/>
              </a:lnSpc>
              <a:spcBef>
                <a:spcPts val="0"/>
              </a:spcBef>
            </a:pPr>
            <a:r>
              <a:rPr lang="ru-RU" b="1" dirty="0" err="1" smtClean="0">
                <a:latin typeface="Cambria" pitchFamily="18" charset="0"/>
              </a:rPr>
              <a:t>Лозоплетение</a:t>
            </a:r>
            <a:r>
              <a:rPr lang="ru-RU" b="1" dirty="0" smtClean="0">
                <a:latin typeface="Cambria" pitchFamily="18" charset="0"/>
              </a:rPr>
              <a:t>.</a:t>
            </a:r>
          </a:p>
          <a:p>
            <a:pPr marL="0">
              <a:lnSpc>
                <a:spcPct val="150000"/>
              </a:lnSpc>
              <a:spcBef>
                <a:spcPts val="0"/>
              </a:spcBef>
            </a:pPr>
            <a:endParaRPr lang="ru-RU" b="1" dirty="0" smtClean="0">
              <a:latin typeface="Cambria" pitchFamily="18" charset="0"/>
            </a:endParaRPr>
          </a:p>
          <a:p>
            <a:pPr marL="0" algn="ctr">
              <a:lnSpc>
                <a:spcPct val="150000"/>
              </a:lnSpc>
              <a:spcBef>
                <a:spcPts val="0"/>
              </a:spcBef>
              <a:buNone/>
            </a:pPr>
            <a:r>
              <a:rPr lang="ru-RU" sz="3600" b="1" i="1" dirty="0" smtClean="0">
                <a:latin typeface="Cambria" pitchFamily="18" charset="0"/>
              </a:rPr>
              <a:t>Традиции и мероприятия</a:t>
            </a:r>
          </a:p>
          <a:p>
            <a:pPr marL="0">
              <a:lnSpc>
                <a:spcPct val="150000"/>
              </a:lnSpc>
              <a:spcBef>
                <a:spcPts val="0"/>
              </a:spcBef>
            </a:pPr>
            <a:r>
              <a:rPr lang="ru-RU" b="1" dirty="0" smtClean="0">
                <a:latin typeface="Cambria" pitchFamily="18" charset="0"/>
              </a:rPr>
              <a:t>Межрайонный праздник «Ивановская ярмарка»</a:t>
            </a:r>
            <a:r>
              <a:rPr lang="ru-RU" dirty="0" smtClean="0">
                <a:latin typeface="Cambria" pitchFamily="18" charset="0"/>
              </a:rPr>
              <a:t> </a:t>
            </a:r>
            <a:r>
              <a:rPr lang="ru-RU" dirty="0" smtClean="0">
                <a:latin typeface="Cambria" pitchFamily="18" charset="0"/>
              </a:rPr>
              <a:t>.</a:t>
            </a:r>
            <a:endParaRPr lang="ru-RU" i="1"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i="1" dirty="0" smtClean="0">
                <a:solidFill>
                  <a:schemeClr val="tx1"/>
                </a:solidFill>
                <a:latin typeface="Cambria" pitchFamily="18" charset="0"/>
              </a:rPr>
              <a:t>Кружевоплетение</a:t>
            </a:r>
            <a:endParaRPr lang="ru-RU" sz="4000" i="1" dirty="0">
              <a:solidFill>
                <a:schemeClr val="tx1"/>
              </a:solidFill>
            </a:endParaRPr>
          </a:p>
        </p:txBody>
      </p:sp>
      <p:sp>
        <p:nvSpPr>
          <p:cNvPr id="3" name="Содержимое 2"/>
          <p:cNvSpPr>
            <a:spLocks noGrp="1"/>
          </p:cNvSpPr>
          <p:nvPr>
            <p:ph sz="quarter" idx="1"/>
          </p:nvPr>
        </p:nvSpPr>
        <p:spPr>
          <a:xfrm>
            <a:off x="457200" y="1428736"/>
            <a:ext cx="8043890" cy="5045216"/>
          </a:xfrm>
        </p:spPr>
        <p:txBody>
          <a:bodyPr>
            <a:normAutofit lnSpcReduction="10000"/>
          </a:bodyPr>
          <a:lstStyle/>
          <a:p>
            <a:pPr marL="0">
              <a:spcBef>
                <a:spcPts val="0"/>
              </a:spcBef>
            </a:pPr>
            <a:r>
              <a:rPr lang="ru-RU" dirty="0" smtClean="0"/>
              <a:t>Один </a:t>
            </a:r>
            <a:r>
              <a:rPr lang="ru-RU" dirty="0" smtClean="0"/>
              <a:t>из русских народных художественных промыслов, который возник в слободе </a:t>
            </a:r>
            <a:r>
              <a:rPr lang="ru-RU" dirty="0" err="1" smtClean="0"/>
              <a:t>Кукарка</a:t>
            </a:r>
            <a:r>
              <a:rPr lang="ru-RU" dirty="0" smtClean="0"/>
              <a:t> Вятской губернии (ныне город Советск Кировской области) в </a:t>
            </a:r>
            <a:r>
              <a:rPr lang="ru-RU" dirty="0" smtClean="0"/>
              <a:t>начале </a:t>
            </a:r>
            <a:r>
              <a:rPr lang="ru-RU" dirty="0" smtClean="0"/>
              <a:t>XVIII </a:t>
            </a:r>
            <a:r>
              <a:rPr lang="ru-RU" dirty="0" smtClean="0"/>
              <a:t>века.</a:t>
            </a:r>
          </a:p>
          <a:p>
            <a:pPr marL="0">
              <a:spcBef>
                <a:spcPts val="0"/>
              </a:spcBef>
            </a:pPr>
            <a:r>
              <a:rPr lang="ru-RU" dirty="0" smtClean="0"/>
              <a:t>Первое упоминание о кружеве в слобода </a:t>
            </a:r>
            <a:r>
              <a:rPr lang="ru-RU" dirty="0" err="1" smtClean="0"/>
              <a:t>Кукарке</a:t>
            </a:r>
            <a:r>
              <a:rPr lang="ru-RU" dirty="0" smtClean="0"/>
              <a:t> Вятской губернии  относится к 1849 г. В 1888 в </a:t>
            </a:r>
            <a:r>
              <a:rPr lang="ru-RU" dirty="0" err="1" smtClean="0"/>
              <a:t>Кукарской</a:t>
            </a:r>
            <a:r>
              <a:rPr lang="ru-RU" dirty="0" smtClean="0"/>
              <a:t> волости было 2 тыс. кружевниц. По заказам губернатора они поставляли царской семье покрывала, накладки на подушки, скатерти, плетеные платья (позже такие подарки с теми же искренними помыслами отправляли Крупской). </a:t>
            </a:r>
            <a:r>
              <a:rPr lang="ru-RU" dirty="0" err="1" smtClean="0"/>
              <a:t>Кукарские</a:t>
            </a:r>
            <a:r>
              <a:rPr lang="ru-RU" dirty="0" smtClean="0"/>
              <a:t> кружева вышли на международный рынок и получали медали на выставках в Атланте, Париже, Брюсселе.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dirty="0"/>
          </a:p>
        </p:txBody>
      </p:sp>
      <p:sp>
        <p:nvSpPr>
          <p:cNvPr id="3" name="Содержимое 2"/>
          <p:cNvSpPr>
            <a:spLocks noGrp="1"/>
          </p:cNvSpPr>
          <p:nvPr>
            <p:ph sz="quarter" idx="1"/>
          </p:nvPr>
        </p:nvSpPr>
        <p:spPr>
          <a:xfrm>
            <a:off x="285720" y="4043386"/>
            <a:ext cx="3657600" cy="1171564"/>
          </a:xfrm>
        </p:spPr>
        <p:txBody>
          <a:bodyPr>
            <a:noAutofit/>
          </a:bodyPr>
          <a:lstStyle/>
          <a:p>
            <a:pPr marL="0" algn="ctr">
              <a:spcBef>
                <a:spcPts val="0"/>
              </a:spcBef>
              <a:buNone/>
            </a:pPr>
            <a:r>
              <a:rPr lang="ru-RU" dirty="0" smtClean="0"/>
              <a:t>Инструменты для кружевоплетения: подушка-валик, коклюшки, булавки</a:t>
            </a:r>
          </a:p>
        </p:txBody>
      </p:sp>
      <p:sp>
        <p:nvSpPr>
          <p:cNvPr id="7" name="Содержимое 6"/>
          <p:cNvSpPr>
            <a:spLocks noGrp="1"/>
          </p:cNvSpPr>
          <p:nvPr>
            <p:ph sz="quarter" idx="2"/>
          </p:nvPr>
        </p:nvSpPr>
        <p:spPr>
          <a:xfrm>
            <a:off x="4572000" y="5643578"/>
            <a:ext cx="3657600" cy="885812"/>
          </a:xfrm>
        </p:spPr>
        <p:txBody>
          <a:bodyPr>
            <a:normAutofit/>
          </a:bodyPr>
          <a:lstStyle/>
          <a:p>
            <a:pPr marL="0" algn="ctr">
              <a:spcBef>
                <a:spcPts val="0"/>
              </a:spcBef>
              <a:buNone/>
            </a:pPr>
            <a:r>
              <a:rPr lang="ru-RU" dirty="0" smtClean="0">
                <a:latin typeface="Cambria" pitchFamily="18" charset="0"/>
              </a:rPr>
              <a:t>Образцы </a:t>
            </a:r>
            <a:r>
              <a:rPr lang="ru-RU" dirty="0" err="1" smtClean="0">
                <a:latin typeface="Cambria" pitchFamily="18" charset="0"/>
              </a:rPr>
              <a:t>кукарского</a:t>
            </a:r>
            <a:r>
              <a:rPr lang="ru-RU" dirty="0" smtClean="0">
                <a:latin typeface="Cambria" pitchFamily="18" charset="0"/>
              </a:rPr>
              <a:t> (вятского) кружева</a:t>
            </a:r>
          </a:p>
          <a:p>
            <a:pPr marL="0">
              <a:spcBef>
                <a:spcPts val="0"/>
              </a:spcBef>
            </a:pPr>
            <a:endParaRPr lang="ru-RU" dirty="0"/>
          </a:p>
        </p:txBody>
      </p:sp>
      <p:pic>
        <p:nvPicPr>
          <p:cNvPr id="1026" name="Picture 2" descr="C:\Users\Школа глухих\Desktop\Инструменты_для_кружевоплетения.JPG.jpg"/>
          <p:cNvPicPr>
            <a:picLocks noChangeAspect="1" noChangeArrowheads="1"/>
          </p:cNvPicPr>
          <p:nvPr/>
        </p:nvPicPr>
        <p:blipFill>
          <a:blip r:embed="rId2"/>
          <a:srcRect/>
          <a:stretch>
            <a:fillRect/>
          </a:stretch>
        </p:blipFill>
        <p:spPr bwMode="auto">
          <a:xfrm>
            <a:off x="142844" y="214290"/>
            <a:ext cx="4000528" cy="3700488"/>
          </a:xfrm>
          <a:prstGeom prst="rect">
            <a:avLst/>
          </a:prstGeom>
          <a:noFill/>
        </p:spPr>
      </p:pic>
      <p:pic>
        <p:nvPicPr>
          <p:cNvPr id="1027" name="Picture 3" descr="C:\Users\Школа глухих\Desktop\Кукарское_кружево.JPG"/>
          <p:cNvPicPr>
            <a:picLocks noChangeAspect="1" noChangeArrowheads="1"/>
          </p:cNvPicPr>
          <p:nvPr/>
        </p:nvPicPr>
        <p:blipFill>
          <a:blip r:embed="rId3"/>
          <a:srcRect/>
          <a:stretch>
            <a:fillRect/>
          </a:stretch>
        </p:blipFill>
        <p:spPr bwMode="auto">
          <a:xfrm>
            <a:off x="4714876" y="3286124"/>
            <a:ext cx="3440170" cy="2425320"/>
          </a:xfrm>
          <a:prstGeom prst="rect">
            <a:avLst/>
          </a:prstGeom>
          <a:noFill/>
        </p:spPr>
      </p:pic>
      <p:pic>
        <p:nvPicPr>
          <p:cNvPr id="1028" name="Picture 4" descr="C:\Users\Школа глухих\Desktop\Кукарские_кружева_(ныне_г.Советск._Кировская_обл.).jpg"/>
          <p:cNvPicPr>
            <a:picLocks noChangeAspect="1" noChangeArrowheads="1"/>
          </p:cNvPicPr>
          <p:nvPr/>
        </p:nvPicPr>
        <p:blipFill>
          <a:blip r:embed="rId4"/>
          <a:srcRect/>
          <a:stretch>
            <a:fillRect/>
          </a:stretch>
        </p:blipFill>
        <p:spPr bwMode="auto">
          <a:xfrm>
            <a:off x="4357686" y="285728"/>
            <a:ext cx="4214067" cy="278605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467600" cy="1703414"/>
          </a:xfrm>
        </p:spPr>
        <p:txBody>
          <a:bodyPr>
            <a:noAutofit/>
          </a:bodyPr>
          <a:lstStyle/>
          <a:p>
            <a:pPr algn="ct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r>
              <a:rPr lang="ru-RU" sz="3600" b="1" dirty="0" smtClean="0">
                <a:solidFill>
                  <a:schemeClr val="tx1"/>
                </a:solidFill>
                <a:latin typeface="Cambria" pitchFamily="18" charset="0"/>
              </a:rPr>
              <a:t>Изготовление </a:t>
            </a:r>
            <a:r>
              <a:rPr lang="ru-RU" sz="3600" b="1" dirty="0" smtClean="0">
                <a:solidFill>
                  <a:schemeClr val="tx1"/>
                </a:solidFill>
                <a:latin typeface="Cambria" pitchFamily="18" charset="0"/>
              </a:rPr>
              <a:t>валенок ручной </a:t>
            </a:r>
            <a:r>
              <a:rPr lang="ru-RU" sz="3600" b="1" dirty="0" smtClean="0">
                <a:solidFill>
                  <a:schemeClr val="tx1"/>
                </a:solidFill>
                <a:latin typeface="Cambria" pitchFamily="18" charset="0"/>
              </a:rPr>
              <a:t>работы</a:t>
            </a:r>
            <a:r>
              <a:rPr lang="ru-RU" sz="4000" b="1" dirty="0" smtClean="0">
                <a:solidFill>
                  <a:schemeClr val="tx1"/>
                </a:solidFill>
                <a:latin typeface="Cambria" pitchFamily="18" charset="0"/>
              </a:rPr>
              <a:t/>
            </a:r>
            <a:br>
              <a:rPr lang="ru-RU" sz="4000" b="1" dirty="0" smtClean="0">
                <a:solidFill>
                  <a:schemeClr val="tx1"/>
                </a:solidFill>
                <a:latin typeface="Cambria" pitchFamily="18" charset="0"/>
              </a:rPr>
            </a:br>
            <a:endParaRPr lang="ru-RU" sz="4000" dirty="0">
              <a:solidFill>
                <a:schemeClr val="tx1"/>
              </a:solidFill>
            </a:endParaRPr>
          </a:p>
        </p:txBody>
      </p:sp>
      <p:sp>
        <p:nvSpPr>
          <p:cNvPr id="4" name="Содержимое 3"/>
          <p:cNvSpPr>
            <a:spLocks noGrp="1"/>
          </p:cNvSpPr>
          <p:nvPr>
            <p:ph sz="quarter" idx="1"/>
          </p:nvPr>
        </p:nvSpPr>
        <p:spPr>
          <a:xfrm>
            <a:off x="457200" y="1357298"/>
            <a:ext cx="8043890" cy="5500702"/>
          </a:xfrm>
        </p:spPr>
        <p:txBody>
          <a:bodyPr>
            <a:normAutofit fontScale="85000" lnSpcReduction="10000"/>
          </a:bodyPr>
          <a:lstStyle/>
          <a:p>
            <a:pPr marL="0">
              <a:lnSpc>
                <a:spcPct val="110000"/>
              </a:lnSpc>
              <a:spcBef>
                <a:spcPts val="0"/>
              </a:spcBef>
            </a:pPr>
            <a:r>
              <a:rPr lang="ru-RU" sz="2600" dirty="0" smtClean="0">
                <a:latin typeface="Cambria" pitchFamily="18" charset="0"/>
              </a:rPr>
              <a:t>Слово "валенок" знаком каждому человеку и вызывает улыбку у многих людей. И как бы смешно это не было, но еще не изобрели более теплой и удобной обуви, чем валенки. Принято считать, что валенки являются исключительно русским изобретением, однако историки полагают, что впервые это изобретение пришло на ум степным кочевым народам. Именно они первые придумали использовать овечью шерсть для изготовления обуви. Далее от кочевников данный вид обуви широко распространился на Руси. Еще одна удивительная особенность русских валенок – это то, что изготавливаются они без единого шва и это невероятно удобно. Русские валенки – это теплая, комфортная и мягкая обувь. </a:t>
            </a:r>
          </a:p>
          <a:p>
            <a:pPr marL="0">
              <a:lnSpc>
                <a:spcPct val="110000"/>
              </a:lnSpc>
              <a:spcBef>
                <a:spcPts val="0"/>
              </a:spcBef>
            </a:pPr>
            <a:r>
              <a:rPr lang="ru-RU" sz="2600" b="1" dirty="0" smtClean="0">
                <a:latin typeface="Cambria" pitchFamily="18" charset="0"/>
              </a:rPr>
              <a:t>ОАО фирма "Валенки" г. Советск</a:t>
            </a:r>
            <a:r>
              <a:rPr lang="ru-RU" sz="2600" dirty="0" smtClean="0">
                <a:latin typeface="Cambria" pitchFamily="18" charset="0"/>
              </a:rPr>
              <a:t> - единственное предприятие по выпуску валяной обуви в Кировской области</a:t>
            </a:r>
            <a:r>
              <a:rPr lang="ru-RU" dirty="0" smtClean="0"/>
              <a:t>.</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Школа глухих\Desktop\screen2.jpg"/>
          <p:cNvPicPr>
            <a:picLocks noChangeAspect="1" noChangeArrowheads="1"/>
          </p:cNvPicPr>
          <p:nvPr/>
        </p:nvPicPr>
        <p:blipFill>
          <a:blip r:embed="rId2"/>
          <a:srcRect/>
          <a:stretch>
            <a:fillRect/>
          </a:stretch>
        </p:blipFill>
        <p:spPr bwMode="auto">
          <a:xfrm>
            <a:off x="285720" y="3536133"/>
            <a:ext cx="4357718" cy="3268289"/>
          </a:xfrm>
          <a:prstGeom prst="rect">
            <a:avLst/>
          </a:prstGeom>
          <a:noFill/>
        </p:spPr>
      </p:pic>
      <p:sp>
        <p:nvSpPr>
          <p:cNvPr id="2" name="Заголовок 1"/>
          <p:cNvSpPr>
            <a:spLocks noGrp="1"/>
          </p:cNvSpPr>
          <p:nvPr>
            <p:ph type="title"/>
          </p:nvPr>
        </p:nvSpPr>
        <p:spPr/>
        <p:txBody>
          <a:bodyPr/>
          <a:lstStyle/>
          <a:p>
            <a:endParaRPr lang="ru-RU"/>
          </a:p>
        </p:txBody>
      </p:sp>
      <p:pic>
        <p:nvPicPr>
          <p:cNvPr id="2050" name="Picture 2" descr="C:\Users\Школа глухих\Desktop\valenki.jpg"/>
          <p:cNvPicPr>
            <a:picLocks noGrp="1" noChangeAspect="1" noChangeArrowheads="1"/>
          </p:cNvPicPr>
          <p:nvPr>
            <p:ph sz="quarter" idx="1"/>
          </p:nvPr>
        </p:nvPicPr>
        <p:blipFill>
          <a:blip r:embed="rId3"/>
          <a:srcRect/>
          <a:stretch>
            <a:fillRect/>
          </a:stretch>
        </p:blipFill>
        <p:spPr bwMode="auto">
          <a:xfrm>
            <a:off x="4857752" y="785794"/>
            <a:ext cx="3669553" cy="4516459"/>
          </a:xfrm>
          <a:prstGeom prst="rect">
            <a:avLst/>
          </a:prstGeom>
          <a:noFill/>
        </p:spPr>
      </p:pic>
      <p:pic>
        <p:nvPicPr>
          <p:cNvPr id="2051" name="Picture 3" descr="C:\Users\Школа глухих\Desktop\193213-oao-firma-valienki-1280x768.jpg"/>
          <p:cNvPicPr>
            <a:picLocks noChangeAspect="1" noChangeArrowheads="1"/>
          </p:cNvPicPr>
          <p:nvPr/>
        </p:nvPicPr>
        <p:blipFill>
          <a:blip r:embed="rId4"/>
          <a:srcRect/>
          <a:stretch>
            <a:fillRect/>
          </a:stretch>
        </p:blipFill>
        <p:spPr bwMode="auto">
          <a:xfrm>
            <a:off x="0" y="0"/>
            <a:ext cx="4648200" cy="3695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7467600" cy="1143000"/>
          </a:xfrm>
        </p:spPr>
        <p:txBody>
          <a:bodyPr>
            <a:noAutofit/>
          </a:bodyPr>
          <a:lstStyle/>
          <a:p>
            <a:pPr algn="ctr"/>
            <a:r>
              <a:rPr lang="ru-RU" sz="4400" b="1" i="1" dirty="0" err="1" smtClean="0">
                <a:solidFill>
                  <a:schemeClr val="tx1"/>
                </a:solidFill>
                <a:latin typeface="Cambria" pitchFamily="18" charset="0"/>
              </a:rPr>
              <a:t>Лозоплетение</a:t>
            </a:r>
            <a:r>
              <a:rPr lang="ru-RU" sz="4400" b="1" i="1" dirty="0" smtClean="0">
                <a:solidFill>
                  <a:schemeClr val="tx1"/>
                </a:solidFill>
                <a:latin typeface="Cambria" pitchFamily="18" charset="0"/>
              </a:rPr>
              <a:t>.</a:t>
            </a:r>
            <a:br>
              <a:rPr lang="ru-RU" sz="4400" b="1" i="1" dirty="0" smtClean="0">
                <a:solidFill>
                  <a:schemeClr val="tx1"/>
                </a:solidFill>
                <a:latin typeface="Cambria" pitchFamily="18" charset="0"/>
              </a:rPr>
            </a:br>
            <a:endParaRPr lang="ru-RU" sz="4400" i="1" dirty="0">
              <a:solidFill>
                <a:schemeClr val="tx1"/>
              </a:solidFill>
            </a:endParaRPr>
          </a:p>
        </p:txBody>
      </p:sp>
      <p:sp>
        <p:nvSpPr>
          <p:cNvPr id="3" name="Содержимое 2"/>
          <p:cNvSpPr>
            <a:spLocks noGrp="1"/>
          </p:cNvSpPr>
          <p:nvPr>
            <p:ph sz="quarter" idx="1"/>
          </p:nvPr>
        </p:nvSpPr>
        <p:spPr>
          <a:xfrm>
            <a:off x="285720" y="1000108"/>
            <a:ext cx="8286808" cy="5857892"/>
          </a:xfrm>
        </p:spPr>
        <p:txBody>
          <a:bodyPr>
            <a:noAutofit/>
          </a:bodyPr>
          <a:lstStyle/>
          <a:p>
            <a:pPr marL="0">
              <a:lnSpc>
                <a:spcPct val="120000"/>
              </a:lnSpc>
              <a:spcBef>
                <a:spcPts val="0"/>
              </a:spcBef>
            </a:pPr>
            <a:r>
              <a:rPr lang="ru-RU" sz="2200" dirty="0" err="1" smtClean="0">
                <a:latin typeface="Cambria" pitchFamily="18" charset="0"/>
              </a:rPr>
              <a:t>Лозоплетение</a:t>
            </a:r>
            <a:r>
              <a:rPr lang="ru-RU" sz="2200" dirty="0" smtClean="0">
                <a:latin typeface="Cambria" pitchFamily="18" charset="0"/>
              </a:rPr>
              <a:t> – это изготовление плетеных из лозы изделий. История </a:t>
            </a:r>
            <a:r>
              <a:rPr lang="ru-RU" sz="2200" dirty="0" err="1" smtClean="0">
                <a:latin typeface="Cambria" pitchFamily="18" charset="0"/>
              </a:rPr>
              <a:t>лозоплетения</a:t>
            </a:r>
            <a:r>
              <a:rPr lang="ru-RU" sz="2200" dirty="0" smtClean="0">
                <a:latin typeface="Cambria" pitchFamily="18" charset="0"/>
              </a:rPr>
              <a:t> уходит своими корнями в древность. Люди плели из камыша и ротанга (это длинная лиана, которая растет в тропиках), тростника и бамбука, ну, и конечно же, из ивовой лозы.</a:t>
            </a:r>
          </a:p>
          <a:p>
            <a:pPr marL="0">
              <a:lnSpc>
                <a:spcPct val="120000"/>
              </a:lnSpc>
              <a:spcBef>
                <a:spcPts val="0"/>
              </a:spcBef>
            </a:pPr>
            <a:r>
              <a:rPr lang="ru-RU" sz="2200" dirty="0" smtClean="0">
                <a:latin typeface="Cambria" pitchFamily="18" charset="0"/>
              </a:rPr>
              <a:t>На Руси было распространено плетение корзинок из лозы. Каждый крестьянин мог похвастаться надежной корзиной, которую он сплел своими руками</a:t>
            </a:r>
            <a:r>
              <a:rPr lang="ru-RU" sz="2200" dirty="0" smtClean="0">
                <a:latin typeface="Cambria" pitchFamily="18" charset="0"/>
              </a:rPr>
              <a:t>. </a:t>
            </a:r>
            <a:r>
              <a:rPr lang="ru-RU" sz="2200" dirty="0" smtClean="0">
                <a:latin typeface="Cambria" pitchFamily="18" charset="0"/>
              </a:rPr>
              <a:t>Чего только не создавали умельцы! Простое грибное лукошко, хозяйственные корзины, дорожные сундуки, детские колыбели, посуда и плетеная мебель — украшали древний быт.</a:t>
            </a:r>
          </a:p>
          <a:p>
            <a:pPr marL="0">
              <a:lnSpc>
                <a:spcPct val="120000"/>
              </a:lnSpc>
              <a:spcBef>
                <a:spcPts val="0"/>
              </a:spcBef>
            </a:pPr>
            <a:r>
              <a:rPr lang="ru-RU" sz="2200" dirty="0" smtClean="0">
                <a:latin typeface="Cambria" pitchFamily="18" charset="0"/>
              </a:rPr>
              <a:t>Изделия из лозы и сегодня являются украшением любого интерьера и также применяются в хозяйстве.</a:t>
            </a:r>
          </a:p>
          <a:p>
            <a:endParaRPr lang="ru-RU"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Школа глухих\Desktop\filarmoniya-_1.jpg"/>
          <p:cNvPicPr>
            <a:picLocks noGrp="1" noChangeAspect="1" noChangeArrowheads="1"/>
          </p:cNvPicPr>
          <p:nvPr>
            <p:ph sz="quarter" idx="1"/>
          </p:nvPr>
        </p:nvPicPr>
        <p:blipFill>
          <a:blip r:embed="rId2"/>
          <a:srcRect/>
          <a:stretch>
            <a:fillRect/>
          </a:stretch>
        </p:blipFill>
        <p:spPr bwMode="auto">
          <a:xfrm>
            <a:off x="142845" y="142853"/>
            <a:ext cx="5429288" cy="3615906"/>
          </a:xfrm>
          <a:prstGeom prst="rect">
            <a:avLst/>
          </a:prstGeom>
          <a:noFill/>
        </p:spPr>
      </p:pic>
      <p:pic>
        <p:nvPicPr>
          <p:cNvPr id="3075" name="Picture 3"/>
          <p:cNvPicPr>
            <a:picLocks noChangeAspect="1" noChangeArrowheads="1"/>
          </p:cNvPicPr>
          <p:nvPr/>
        </p:nvPicPr>
        <p:blipFill>
          <a:blip r:embed="rId3"/>
          <a:srcRect/>
          <a:stretch>
            <a:fillRect/>
          </a:stretch>
        </p:blipFill>
        <p:spPr bwMode="auto">
          <a:xfrm>
            <a:off x="2350108" y="3857628"/>
            <a:ext cx="5544518" cy="27257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714356"/>
            <a:ext cx="6824658" cy="1143000"/>
          </a:xfrm>
        </p:spPr>
        <p:txBody>
          <a:bodyPr>
            <a:noAutofit/>
          </a:bodyPr>
          <a:lstStyle/>
          <a:p>
            <a:pPr marL="0" algn="ctr">
              <a:spcBef>
                <a:spcPts val="0"/>
              </a:spcBef>
            </a:pPr>
            <a:r>
              <a:rPr lang="ru-RU" sz="3200" b="1" i="1" dirty="0" smtClean="0">
                <a:solidFill>
                  <a:schemeClr val="tx1"/>
                </a:solidFill>
                <a:latin typeface="Cambria" pitchFamily="18" charset="0"/>
              </a:rPr>
              <a:t>Традиции </a:t>
            </a:r>
            <a:r>
              <a:rPr lang="ru-RU" sz="3200" b="1" i="1" smtClean="0">
                <a:solidFill>
                  <a:schemeClr val="tx1"/>
                </a:solidFill>
                <a:latin typeface="Cambria" pitchFamily="18" charset="0"/>
              </a:rPr>
              <a:t>и </a:t>
            </a:r>
            <a:r>
              <a:rPr lang="ru-RU" sz="3200" b="1" i="1" smtClean="0">
                <a:solidFill>
                  <a:schemeClr val="tx1"/>
                </a:solidFill>
                <a:latin typeface="Cambria" pitchFamily="18" charset="0"/>
              </a:rPr>
              <a:t>мероприятия.</a:t>
            </a:r>
            <a:r>
              <a:rPr lang="ru-RU" sz="3200" b="1" i="1" dirty="0" smtClean="0">
                <a:solidFill>
                  <a:schemeClr val="tx1"/>
                </a:solidFill>
                <a:latin typeface="Cambria" pitchFamily="18" charset="0"/>
              </a:rPr>
              <a:t/>
            </a:r>
            <a:br>
              <a:rPr lang="ru-RU" sz="3200" b="1" i="1" dirty="0" smtClean="0">
                <a:solidFill>
                  <a:schemeClr val="tx1"/>
                </a:solidFill>
                <a:latin typeface="Cambria" pitchFamily="18" charset="0"/>
              </a:rPr>
            </a:br>
            <a:r>
              <a:rPr lang="ru-RU" sz="3200" b="1" i="1" dirty="0" smtClean="0">
                <a:solidFill>
                  <a:schemeClr val="tx1"/>
                </a:solidFill>
                <a:latin typeface="Cambria" pitchFamily="18" charset="0"/>
              </a:rPr>
              <a:t>Межрайонный </a:t>
            </a:r>
            <a:r>
              <a:rPr lang="ru-RU" sz="3200" b="1" i="1" dirty="0" smtClean="0">
                <a:solidFill>
                  <a:schemeClr val="tx1"/>
                </a:solidFill>
                <a:latin typeface="Cambria" pitchFamily="18" charset="0"/>
              </a:rPr>
              <a:t>праздник</a:t>
            </a:r>
            <a:br>
              <a:rPr lang="ru-RU" sz="3200" b="1" i="1" dirty="0" smtClean="0">
                <a:solidFill>
                  <a:schemeClr val="tx1"/>
                </a:solidFill>
                <a:latin typeface="Cambria" pitchFamily="18" charset="0"/>
              </a:rPr>
            </a:br>
            <a:r>
              <a:rPr lang="ru-RU" sz="3200" b="1" i="1" dirty="0" smtClean="0">
                <a:solidFill>
                  <a:schemeClr val="tx1"/>
                </a:solidFill>
                <a:latin typeface="Cambria" pitchFamily="18" charset="0"/>
              </a:rPr>
              <a:t> </a:t>
            </a:r>
            <a:r>
              <a:rPr lang="ru-RU" sz="3200" b="1" i="1" dirty="0" smtClean="0">
                <a:solidFill>
                  <a:schemeClr val="tx1"/>
                </a:solidFill>
                <a:latin typeface="Cambria" pitchFamily="18" charset="0"/>
              </a:rPr>
              <a:t>«Ивановская ярмарка»</a:t>
            </a:r>
            <a:endParaRPr lang="ru-RU" sz="3200" i="1" dirty="0">
              <a:solidFill>
                <a:schemeClr val="tx1"/>
              </a:solidFill>
            </a:endParaRPr>
          </a:p>
        </p:txBody>
      </p:sp>
      <p:sp>
        <p:nvSpPr>
          <p:cNvPr id="3" name="Содержимое 2"/>
          <p:cNvSpPr>
            <a:spLocks noGrp="1"/>
          </p:cNvSpPr>
          <p:nvPr>
            <p:ph sz="quarter" idx="1"/>
          </p:nvPr>
        </p:nvSpPr>
        <p:spPr>
          <a:xfrm>
            <a:off x="500034" y="2214554"/>
            <a:ext cx="7467600" cy="3786214"/>
          </a:xfrm>
        </p:spPr>
        <p:txBody>
          <a:bodyPr/>
          <a:lstStyle/>
          <a:p>
            <a:r>
              <a:rPr lang="ru-RU" dirty="0" smtClean="0">
                <a:latin typeface="Cambria" pitchFamily="18" charset="0"/>
              </a:rPr>
              <a:t>Ежегодно в сентябре в городе Советске проводится выставка-продажа изделий декоративно-прикладного творчества, продукции </a:t>
            </a:r>
            <a:r>
              <a:rPr lang="ru-RU" dirty="0" err="1" smtClean="0">
                <a:latin typeface="Cambria" pitchFamily="18" charset="0"/>
              </a:rPr>
              <a:t>сельхозтоваропроизводителей</a:t>
            </a:r>
            <a:r>
              <a:rPr lang="ru-RU" dirty="0" smtClean="0">
                <a:latin typeface="Cambria" pitchFamily="18" charset="0"/>
              </a:rPr>
              <a:t>, а также праздничные </a:t>
            </a:r>
            <a:r>
              <a:rPr lang="ru-RU" dirty="0" smtClean="0">
                <a:latin typeface="Cambria" pitchFamily="18" charset="0"/>
              </a:rPr>
              <a:t>гуляния.</a:t>
            </a:r>
          </a:p>
          <a:p>
            <a:r>
              <a:rPr lang="ru-RU" dirty="0" smtClean="0"/>
              <a:t>На </a:t>
            </a:r>
            <a:r>
              <a:rPr lang="ru-RU" dirty="0" smtClean="0"/>
              <a:t>ярмарку съезжаются  умельцы, торговцы и артисты из всех районов Кировской области</a:t>
            </a:r>
            <a:r>
              <a:rPr lang="ru-RU" dirty="0" smtClean="0"/>
              <a:t>.</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84</TotalTime>
  <Words>207</Words>
  <Application>Microsoft Office PowerPoint</Application>
  <PresentationFormat>Экран (4:3)</PresentationFormat>
  <Paragraphs>23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Традиции, мероприятия  и промыслы  в Советском районе Кировской области.</vt:lpstr>
      <vt:lpstr>Слайд 2</vt:lpstr>
      <vt:lpstr>Кружевоплетение</vt:lpstr>
      <vt:lpstr>Слайд 4</vt:lpstr>
      <vt:lpstr>            Изготовление валенок ручной работы </vt:lpstr>
      <vt:lpstr>Слайд 6</vt:lpstr>
      <vt:lpstr>Лозоплетение. </vt:lpstr>
      <vt:lpstr>Слайд 8</vt:lpstr>
      <vt:lpstr>Традиции и мероприятия. Межрайонный праздник  «Ивановская ярмарка»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Школа глухих</dc:creator>
  <cp:lastModifiedBy>Школа глухих</cp:lastModifiedBy>
  <cp:revision>9</cp:revision>
  <dcterms:created xsi:type="dcterms:W3CDTF">2024-11-12T14:34:04Z</dcterms:created>
  <dcterms:modified xsi:type="dcterms:W3CDTF">2024-11-12T15:58:11Z</dcterms:modified>
</cp:coreProperties>
</file>