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9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4DE-5481-422C-9E28-5BAB86387779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6FA8E0-B489-41CA-AE97-012D45DC9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58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4DE-5481-422C-9E28-5BAB86387779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6FA8E0-B489-41CA-AE97-012D45DC9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71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4DE-5481-422C-9E28-5BAB86387779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6FA8E0-B489-41CA-AE97-012D45DC9B1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4321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4DE-5481-422C-9E28-5BAB86387779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6FA8E0-B489-41CA-AE97-012D45DC9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9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4DE-5481-422C-9E28-5BAB86387779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6FA8E0-B489-41CA-AE97-012D45DC9B1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8447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4DE-5481-422C-9E28-5BAB86387779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6FA8E0-B489-41CA-AE97-012D45DC9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318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4DE-5481-422C-9E28-5BAB86387779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A8E0-B489-41CA-AE97-012D45DC9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038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4DE-5481-422C-9E28-5BAB86387779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A8E0-B489-41CA-AE97-012D45DC9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09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4DE-5481-422C-9E28-5BAB86387779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A8E0-B489-41CA-AE97-012D45DC9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39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4DE-5481-422C-9E28-5BAB86387779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6FA8E0-B489-41CA-AE97-012D45DC9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79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4DE-5481-422C-9E28-5BAB86387779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6FA8E0-B489-41CA-AE97-012D45DC9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03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4DE-5481-422C-9E28-5BAB86387779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6FA8E0-B489-41CA-AE97-012D45DC9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20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4DE-5481-422C-9E28-5BAB86387779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A8E0-B489-41CA-AE97-012D45DC9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2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4DE-5481-422C-9E28-5BAB86387779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A8E0-B489-41CA-AE97-012D45DC9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97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4DE-5481-422C-9E28-5BAB86387779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A8E0-B489-41CA-AE97-012D45DC9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91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904DE-5481-422C-9E28-5BAB86387779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6FA8E0-B489-41CA-AE97-012D45DC9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68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904DE-5481-422C-9E28-5BAB86387779}" type="datetimeFigureOut">
              <a:rPr lang="ru-RU" smtClean="0"/>
              <a:t>10.11.2024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6FA8E0-B489-41CA-AE97-012D45DC9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42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4C70E-79DF-4FC9-C6D0-E0329862CA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Знаменитые люди</a:t>
            </a:r>
            <a:br>
              <a:rPr lang="ru-RU" dirty="0"/>
            </a:br>
            <a:r>
              <a:rPr lang="ru-RU" dirty="0"/>
              <a:t>Слободского района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9FADC1-0DAF-C1FB-C28D-1CAE1A6BD4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969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D737544-84F8-0D2D-545C-5A6D9094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0"/>
            <a:ext cx="11062621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Александр Гриневский родился 11 (23) августа 1880 года в городе Слободском Вятской губернии. </a:t>
            </a:r>
            <a:br>
              <a:rPr lang="ru-RU" dirty="0"/>
            </a:b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B3E9066-BD62-9179-B54D-025ECED2B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591" y="5922497"/>
            <a:ext cx="2692760" cy="735875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7200" dirty="0"/>
              <a:t>Степан Евсеевич Гриневский, </a:t>
            </a:r>
          </a:p>
          <a:p>
            <a:pPr algn="ctr">
              <a:lnSpc>
                <a:spcPct val="120000"/>
              </a:lnSpc>
            </a:pPr>
            <a:r>
              <a:rPr lang="ru-RU" sz="7200" dirty="0"/>
              <a:t>отец</a:t>
            </a:r>
          </a:p>
          <a:p>
            <a:endParaRPr lang="ru-RU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285F3CC-9DE3-4216-E9ED-EE1DE635205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341" y="1864864"/>
            <a:ext cx="2439259" cy="354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B51EA210-C04E-28C6-1F92-A04D54BF68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04382" y="5502258"/>
            <a:ext cx="5387926" cy="1177479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/>
              <a:t>Церковь Николая Чудотворца в </a:t>
            </a:r>
          </a:p>
          <a:p>
            <a:r>
              <a:rPr lang="ru-RU" sz="7200" dirty="0"/>
              <a:t>г. Слободской, где Саша был крещён</a:t>
            </a:r>
          </a:p>
          <a:p>
            <a:endParaRPr lang="ru-RU" dirty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5E979641-B565-8916-2704-F26EE6428D9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700" y="1828800"/>
            <a:ext cx="3349253" cy="38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53D05079-3616-8FEF-0DB3-EE405B44F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918" y="1828800"/>
            <a:ext cx="2611729" cy="354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C8D6211-F5E4-1DEE-3DE9-A6F7466CA97C}"/>
              </a:ext>
            </a:extLst>
          </p:cNvPr>
          <p:cNvSpPr txBox="1"/>
          <p:nvPr/>
        </p:nvSpPr>
        <p:spPr>
          <a:xfrm flipH="1">
            <a:off x="8553157" y="5594350"/>
            <a:ext cx="33492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Анна Степановна Гриневская,</a:t>
            </a:r>
          </a:p>
          <a:p>
            <a:pPr algn="ctr"/>
            <a:r>
              <a:rPr lang="ru-RU" dirty="0"/>
              <a:t> мать</a:t>
            </a:r>
          </a:p>
        </p:txBody>
      </p:sp>
    </p:spTree>
    <p:extLst>
      <p:ext uri="{BB962C8B-B14F-4D97-AF65-F5344CB8AC3E}">
        <p14:creationId xmlns:p14="http://schemas.microsoft.com/office/powerpoint/2010/main" val="2853344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44AB45AE-8049-E979-8BB9-434CBB4C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8F48CD59-E2DE-B1BE-D917-F2C71C81F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62511"/>
            <a:ext cx="10515600" cy="2138289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Саша научился читать в 6 лет, и первой его прочитанной книгой стала «Путешествия Гулливера» Джонатана Свифта. С детства Грин любил книги о мореплавателях и путешествиях. Мечтал уйти в море матросом и, движимый этой мечтой, делал попытки убежать из дома.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В 1889 году девятилетнего Сашу отдали в подготовительный класс вятского реального училища. Там соученики впервые дали ему прозвище «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Грин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».</a:t>
            </a:r>
          </a:p>
          <a:p>
            <a:endParaRPr lang="ru-RU" sz="2400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9322EED9-47D6-A529-E740-CC63AC0D1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429" y="624110"/>
            <a:ext cx="6537142" cy="302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768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1348" y="675248"/>
            <a:ext cx="93051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Constantia"/>
              </a:rPr>
              <a:t>В 1896 году, по окончании четырёхклассного Вятского городского училища, 16-летний Александр уехал в Одессу, решив стать моряком. Отец дал ему 25 рублей денег и адрес своего одесского друга. Друг отца устроил</a:t>
            </a:r>
            <a:r>
              <a:rPr lang="ru-RU" sz="2400" dirty="0">
                <a:solidFill>
                  <a:prstClr val="black"/>
                </a:solidFill>
              </a:rPr>
              <a:t> его </a:t>
            </a:r>
            <a:r>
              <a:rPr lang="ru-RU" sz="2400" dirty="0">
                <a:solidFill>
                  <a:prstClr val="black"/>
                </a:solidFill>
                <a:latin typeface="Constantia"/>
              </a:rPr>
              <a:t> матросом на пароход «Платон», курсировавший по маршруту Одесса — Батум— Одесса. Впрочем, один раз Грину удалось побывать и за границей, в египетской Александрии.</a:t>
            </a:r>
          </a:p>
          <a:p>
            <a:r>
              <a:rPr lang="ru-RU" sz="2400" dirty="0">
                <a:solidFill>
                  <a:prstClr val="black"/>
                </a:solidFill>
                <a:latin typeface="Constantia"/>
              </a:rPr>
              <a:t>Моряка из Грина не вышло, — он испытывал отвращение к прозаическому матросскому труду.</a:t>
            </a:r>
          </a:p>
        </p:txBody>
      </p:sp>
      <p:pic>
        <p:nvPicPr>
          <p:cNvPr id="8194" name="Picture 2" descr="C:\Users\Alexandr\Desktop\фото\odessa_vid_porta_s_morja_izd_r_o_panakh_serija_1_iz_nabora_otkryt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504" y="3854204"/>
            <a:ext cx="3988867" cy="300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019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8679" y="1120676"/>
            <a:ext cx="944580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Constantia"/>
              </a:rPr>
              <a:t>В 1897 году Грин отправился назад в Вятку, провёл там год и снова уехал на поиски счастья — в Баку. Там он перепробовал много профессий — был рыбаком, чернорабочим, работал в железнодорожных мастерских. Летом вернулся к отцу, затем снова ушёл в странствия. Был лесорубом, золотоискателем на Урале, шахтёром на железном руднике, театральным переписчиком. </a:t>
            </a:r>
          </a:p>
        </p:txBody>
      </p:sp>
      <p:pic>
        <p:nvPicPr>
          <p:cNvPr id="7171" name="Picture 3" descr="C:\Users\Alexandr\Desktop\фото\bp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750" y="3873446"/>
            <a:ext cx="1889760" cy="277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955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8107" y="1097281"/>
            <a:ext cx="90957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1906—1908 годы стали переломными в жизни Грина. Прежде всего, он стал писателем. Начал печататься в 1906 году, всего опубликовал около четырёхсот произведений</a:t>
            </a:r>
            <a:r>
              <a:rPr lang="ru-RU" sz="2800" baseline="30000" dirty="0"/>
              <a:t>.</a:t>
            </a:r>
            <a:endParaRPr lang="ru-RU" sz="2800" dirty="0"/>
          </a:p>
        </p:txBody>
      </p:sp>
      <p:pic>
        <p:nvPicPr>
          <p:cNvPr id="3081" name="Picture 9" descr="C:\Users\Alexandr\Desktop\фото\zaslugaryadovogopanteleeva8_153608772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696" y="3049172"/>
            <a:ext cx="2267134" cy="345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524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lexandr\Desktop\фото\500x500.2745c52c4ed37c8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0" y="851500"/>
            <a:ext cx="2992615" cy="478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57245" y="5994171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onstantia"/>
              </a:rPr>
              <a:t>1923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96236" y="5821833"/>
            <a:ext cx="103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onstantia"/>
              </a:rPr>
              <a:t>1926 год</a:t>
            </a:r>
          </a:p>
        </p:txBody>
      </p:sp>
      <p:pic>
        <p:nvPicPr>
          <p:cNvPr id="5" name="Picture 6" descr="C:\Users\Alexandr\Desktop\фото\0_9d2df303655d65022ccaeb1a4365c98a_1451925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750" y="851501"/>
            <a:ext cx="2934282" cy="458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Alexandr\Desktop\фото\1011969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172" y="851501"/>
            <a:ext cx="3224695" cy="478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206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1475" y="899661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Constantia"/>
              </a:rPr>
              <a:t>Александр Грин скончался 8 июля 1932 года, в 19:30, на 52-м году жизни, в Старом Крыму, от рака желудка.</a:t>
            </a:r>
          </a:p>
          <a:p>
            <a:r>
              <a:rPr lang="ru-RU" sz="2400" dirty="0">
                <a:solidFill>
                  <a:prstClr val="black"/>
                </a:solidFill>
                <a:latin typeface="Constantia"/>
              </a:rPr>
              <a:t>Похоронен писатель на городском кладбище Старого Крыма. Нина выбрала место, откуда видно море. На могиле Грина скульптором Татьяной Гагариной установлен памятник «</a:t>
            </a:r>
            <a:r>
              <a:rPr lang="ru-RU" sz="2400" i="1" dirty="0">
                <a:solidFill>
                  <a:prstClr val="black"/>
                </a:solidFill>
                <a:latin typeface="Constantia"/>
              </a:rPr>
              <a:t>Бегущая по волнам</a:t>
            </a:r>
            <a:r>
              <a:rPr lang="ru-RU" sz="2400" dirty="0">
                <a:solidFill>
                  <a:prstClr val="black"/>
                </a:solidFill>
                <a:latin typeface="Constantia"/>
              </a:rPr>
              <a:t>».  </a:t>
            </a:r>
          </a:p>
        </p:txBody>
      </p:sp>
      <p:pic>
        <p:nvPicPr>
          <p:cNvPr id="5122" name="Picture 2" descr="C:\Users\Alexandr\Desktop\фото\Александр_Грин_на_смертном_одр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67" y="3429000"/>
            <a:ext cx="4320481" cy="2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9247" y="6415417"/>
            <a:ext cx="4655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onstantia"/>
              </a:rPr>
              <a:t>На смертном одре. Старый Крым. 1932 год</a:t>
            </a:r>
          </a:p>
        </p:txBody>
      </p:sp>
      <p:pic>
        <p:nvPicPr>
          <p:cNvPr id="5123" name="Picture 3" descr="C:\Users\Alexandr\Desktop\фото\1647977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132" y="3351034"/>
            <a:ext cx="4196173" cy="323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108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3E1C4-9D02-EBB7-D793-8BC8F119C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166" y="122531"/>
            <a:ext cx="5022166" cy="976312"/>
          </a:xfrm>
        </p:spPr>
        <p:txBody>
          <a:bodyPr>
            <a:normAutofit/>
          </a:bodyPr>
          <a:lstStyle/>
          <a:p>
            <a:pPr algn="ctr"/>
            <a:r>
              <a:rPr lang="ru-RU" sz="32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Чайковский и Вятка</a:t>
            </a:r>
            <a:b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31586B-B4F7-DB51-B3FA-6C8F24D28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5089" y="793444"/>
            <a:ext cx="6898809" cy="5776167"/>
          </a:xfrm>
        </p:spPr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Дед Чайковского штаб-лекарь Петр Федорович долгое время служил в городе Слободском. Ветеран русско-турецкой войны 1768 – 1774 гг. Чайковский в 1785 г. был назначен на должность городового врача. Однако в Слободской не переехал, а осуществлял лечение больных в нем наездами, проживая в Вятке. До августа 1789 г. Чайковский постоянно бывает в Слободском, у него рождаются двое детей – Александра и Петр. В этот же период он получает дворянский титул.</a:t>
            </a:r>
            <a:br>
              <a:rPr lang="ru-RU" dirty="0"/>
            </a:b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PT Serif" panose="020A0603040505020204" pitchFamily="18" charset="-52"/>
              </a:rPr>
              <a:t>В 1789 г. Чайковский получает отставку из медицинской коллегии и повышение на государственной службе – должность заседателя Вятского совестного суда. В 1795 г. П. Ф. Чайковский возвращается в Слободской, но на этот раз на должность городничего. Именно здесь 20 июля родился сын Илья – будущий отец композитора П. И. Чайковского. Кстати, всего у Петра Федоровича было двадцать детей.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A53115-C2BB-B2F2-B32F-4D89D3AED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399586" y="1555652"/>
            <a:ext cx="594655" cy="212466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5">
            <a:extLst>
              <a:ext uri="{FF2B5EF4-FFF2-40B4-BE49-F238E27FC236}">
                <a16:creationId xmlns:a16="http://schemas.microsoft.com/office/drawing/2014/main" id="{928DFA9E-187E-EE29-3F82-8713E9BE6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96" y="3905261"/>
            <a:ext cx="3949257" cy="27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лья_Петрович_Чайковский">
            <a:extLst>
              <a:ext uri="{FF2B5EF4-FFF2-40B4-BE49-F238E27FC236}">
                <a16:creationId xmlns:a16="http://schemas.microsoft.com/office/drawing/2014/main" id="{29AF20FE-15EA-266A-2B60-9373131B0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766" y="347479"/>
            <a:ext cx="2897861" cy="333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22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87B9F-99A3-095E-226A-736BA8890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effectLst/>
                <a:latin typeface="-apple-system"/>
              </a:rPr>
              <a:t>Вятский парень Григорий Булатов первым водрузил знамя Победы на рейхстаге.</a:t>
            </a:r>
            <a:br>
              <a:rPr lang="ru-RU" b="1" i="0" dirty="0">
                <a:effectLst/>
                <a:latin typeface="-apple-system"/>
              </a:rPr>
            </a:b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2359145-9342-C84C-C4C2-399F1552C3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612" y="1905000"/>
            <a:ext cx="7108312" cy="472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234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60977-7AAE-30E6-43CA-AA345A475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54745"/>
            <a:ext cx="8911687" cy="32355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E4E50-B94E-EBD2-C9FA-13130467A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243" y="478302"/>
            <a:ext cx="10686757" cy="4729536"/>
          </a:xfrm>
        </p:spPr>
        <p:txBody>
          <a:bodyPr>
            <a:noAutofit/>
          </a:bodyPr>
          <a:lstStyle/>
          <a:p>
            <a:r>
              <a:rPr lang="ru-RU" sz="2200" b="0" i="0" dirty="0">
                <a:effectLst/>
                <a:latin typeface="-apple-system"/>
              </a:rPr>
              <a:t>Родился Григорий Петрович Булатов 16 ноября 1925, г. в д. </a:t>
            </a:r>
            <a:r>
              <a:rPr lang="ru-RU" sz="2200" b="0" i="0" dirty="0" err="1">
                <a:effectLst/>
                <a:latin typeface="-apple-system"/>
              </a:rPr>
              <a:t>Черкасово</a:t>
            </a:r>
            <a:r>
              <a:rPr lang="ru-RU" sz="2200" b="0" i="0" dirty="0">
                <a:effectLst/>
                <a:latin typeface="-apple-system"/>
              </a:rPr>
              <a:t>, Берёзовского района, Кунгурского округа, Уральская области (Сейчас это Пермский край). Когда Григорию было 5 лет его семья переехала в г. Слободской Кировской области. </a:t>
            </a:r>
          </a:p>
          <a:p>
            <a:r>
              <a:rPr lang="ru-RU" sz="2200" b="0" i="0" dirty="0">
                <a:effectLst/>
                <a:latin typeface="-apple-system"/>
              </a:rPr>
              <a:t>Когда началась война он добровольцем просился на фронт. На тот момент ему было еще 16 лет и ему тогда отказали.</a:t>
            </a:r>
          </a:p>
          <a:p>
            <a:r>
              <a:rPr lang="ru-RU" sz="2200" b="0" i="0" dirty="0">
                <a:effectLst/>
                <a:latin typeface="-apple-system"/>
              </a:rPr>
              <a:t>В июне 1943 года Булатова призывают в армию, но на фронт </a:t>
            </a:r>
            <a:r>
              <a:rPr lang="ru-RU" sz="2200" b="0" i="0" dirty="0" err="1">
                <a:effectLst/>
                <a:latin typeface="-apple-system"/>
              </a:rPr>
              <a:t>ппал</a:t>
            </a:r>
            <a:r>
              <a:rPr lang="ru-RU" sz="2200" b="0" i="0" dirty="0">
                <a:effectLst/>
                <a:latin typeface="-apple-system"/>
              </a:rPr>
              <a:t> только в апреле 1944 года.</a:t>
            </a:r>
          </a:p>
          <a:p>
            <a:r>
              <a:rPr lang="ru-RU" sz="2200" b="0" i="0" dirty="0">
                <a:effectLst/>
                <a:latin typeface="-apple-system"/>
              </a:rPr>
              <a:t>Когда шли бои на подступах к рейхстагу, командованием бы дан приказ: водрузить на нем знамя Победы. Этот приказ </a:t>
            </a:r>
            <a:r>
              <a:rPr lang="ru-RU" sz="2200" b="0" i="0" dirty="0" err="1">
                <a:effectLst/>
                <a:latin typeface="-apple-system"/>
              </a:rPr>
              <a:t>пытылись</a:t>
            </a:r>
            <a:r>
              <a:rPr lang="ru-RU" sz="2200" b="0" i="0" dirty="0">
                <a:effectLst/>
                <a:latin typeface="-apple-system"/>
              </a:rPr>
              <a:t> выполнить около 10 групп, но не всем получилось это сделать. Попыток было много, но бой продолжался. У всех была единственная цель, установить знамя как можно выше, чтобы его было видно со всех сторон. Кто первый будет, никто в тот момент не думал об этом. Установленное знамя символизировало бы Победу и конец войне.</a:t>
            </a:r>
          </a:p>
          <a:p>
            <a:r>
              <a:rPr lang="ru-RU" sz="2200" b="0" i="0" dirty="0">
                <a:effectLst/>
                <a:latin typeface="-apple-system"/>
              </a:rPr>
              <a:t>30 апреля 1945 года в 14 часов 25 минут лейтенант </a:t>
            </a:r>
            <a:r>
              <a:rPr lang="ru-RU" sz="2200" b="0" i="0" dirty="0" err="1">
                <a:effectLst/>
                <a:latin typeface="-apple-system"/>
              </a:rPr>
              <a:t>Рахимжан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Кошкарбаев</a:t>
            </a:r>
            <a:r>
              <a:rPr lang="ru-RU" sz="2200" b="0" i="0" dirty="0">
                <a:effectLst/>
                <a:latin typeface="-apple-system"/>
              </a:rPr>
              <a:t> и рядовой Григорий Булатов «по-пластунски подползли к центральной части здания и на лестнице главного входа поставили красный флаг». 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5220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6BEB440-6232-0D08-5007-E3E14ABF4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9" y="140678"/>
            <a:ext cx="11329453" cy="846747"/>
          </a:xfrm>
        </p:spPr>
        <p:txBody>
          <a:bodyPr>
            <a:noAutofit/>
          </a:bodyPr>
          <a:lstStyle/>
          <a:p>
            <a:pPr algn="ctr"/>
            <a:r>
              <a:rPr lang="ru-RU" sz="28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Ксенофо́нт</a:t>
            </a:r>
            <a:r>
              <a:rPr lang="ru-RU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Алексе́евич</a:t>
            </a:r>
            <a:r>
              <a:rPr lang="ru-RU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Анфила́тов</a:t>
            </a:r>
            <a:br>
              <a:rPr lang="ru-RU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ru-RU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(1761 – 1820 гг.)</a:t>
            </a:r>
            <a:endParaRPr lang="ru-RU" sz="28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9696EE7-6093-2A63-1A02-5CBA339C1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0" y="987424"/>
            <a:ext cx="7990449" cy="5729897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555555"/>
                </a:solidFill>
                <a:effectLst/>
                <a:latin typeface="+mj-lt"/>
                <a:cs typeface="Arial" panose="020B0604020202020204" pitchFamily="34" charset="0"/>
              </a:rPr>
              <a:t>Ксенофонт Анфилатов, сын крестьянина, занимавшегося промыслом и торговлей, сумел подняться до высот государственного деятеля. Открыл первый в России общественный банк. А начинал он свое дело так: продавал выращенную рожь, пшеницу, льняное семя, шкуры животных, перетопленное говяжье сало, из которого затем изготовляли мыло, сапожный крем.</a:t>
            </a:r>
            <a:endParaRPr lang="ru-RU" dirty="0">
              <a:latin typeface="+mj-lt"/>
              <a:cs typeface="Arial" panose="020B0604020202020204" pitchFamily="34" charset="0"/>
            </a:endParaRPr>
          </a:p>
          <a:p>
            <a:r>
              <a:rPr lang="ru-RU" dirty="0">
                <a:latin typeface="+mj-lt"/>
                <a:cs typeface="Arial" panose="020B0604020202020204" pitchFamily="34" charset="0"/>
              </a:rPr>
              <a:t>Анфилатов первым начал торговать с Америкой до установления </a:t>
            </a:r>
            <a:r>
              <a:rPr lang="ru-RU" dirty="0">
                <a:latin typeface="+mj-lt"/>
              </a:rPr>
              <a:t>дипломатических отношений. В 1806 году отправил два корабля с товарами. Впервые в Россию были привезены сахарный песок, кофе, какао, пряности, красное дерево и другие товары.</a:t>
            </a:r>
          </a:p>
          <a:p>
            <a:r>
              <a:rPr lang="ru-RU" dirty="0">
                <a:latin typeface="+mj-lt"/>
              </a:rPr>
              <a:t>В 1810 году основал в Слободском первый в России общественный банк. Часть доходов шла на благотворительные цели: содержание </a:t>
            </a:r>
            <a:r>
              <a:rPr lang="ru-RU" dirty="0"/>
              <a:t>библиотеки, пожарной службы, богадельни, на покупку зданий для училищ, на постройку казарм, на устройство водопровода и др. полезные для горожан дела.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BC9BB0B-45B0-6999-F6DE-E5BA91C75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661590" y="3203557"/>
            <a:ext cx="1966119" cy="27634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B49D1BB3-5962-6255-A080-31AEEE34D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29" y="1753772"/>
            <a:ext cx="3494371" cy="369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675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40ECC9-AA13-F8B6-D220-01574C2D9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922584-6231-02CC-88B4-DDB37B22E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53643" y="1448198"/>
            <a:ext cx="4512585" cy="4207013"/>
          </a:xfrm>
        </p:spPr>
        <p:txBody>
          <a:bodyPr>
            <a:normAutofit/>
          </a:bodyPr>
          <a:lstStyle/>
          <a:p>
            <a:r>
              <a:rPr lang="ru-RU" sz="3200" b="0" i="0" dirty="0">
                <a:effectLst/>
                <a:latin typeface="-apple-system"/>
              </a:rPr>
              <a:t>3 мая 1945 года в дивизионной газете «Воин Родины» появилась заметка, в которой отмечены имена героев:</a:t>
            </a:r>
            <a:endParaRPr lang="ru-RU" sz="3200" dirty="0"/>
          </a:p>
        </p:txBody>
      </p:sp>
      <p:pic>
        <p:nvPicPr>
          <p:cNvPr id="3074" name="Picture 2" descr="-3">
            <a:extLst>
              <a:ext uri="{FF2B5EF4-FFF2-40B4-BE49-F238E27FC236}">
                <a16:creationId xmlns:a16="http://schemas.microsoft.com/office/drawing/2014/main" id="{AA14649F-993C-82EF-05F1-17F153F53DF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56" y="983963"/>
            <a:ext cx="6367111" cy="513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931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FDFCA6-5AE3-7CF3-883D-C4C1ACABA881}"/>
              </a:ext>
            </a:extLst>
          </p:cNvPr>
          <p:cNvSpPr txBox="1"/>
          <p:nvPr/>
        </p:nvSpPr>
        <p:spPr>
          <a:xfrm>
            <a:off x="1226819" y="1575587"/>
            <a:ext cx="10815126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i="1" dirty="0">
                <a:effectLst/>
                <a:latin typeface="-apple-system"/>
              </a:rPr>
              <a:t>Путь к рейхстагу лежал через нагромождения, баррикады, через пробоины в стенах, темные тоннели метро. И везде были немцы. Наши бойцы в третий раз пошли в атаку и наконец ворвались в рейхстаг, вышвырнули оттуда немцев. Тогда маленький, курносый, молоденький солдат из Кировской области, как кошка, вскарабкался на крышу рейхстага и сделал то, к чему стремились тысячи его товарищей. Он укрепил красный флаг на карнизе и, лежа на животе, под пулями, крикнул вниз солдатам своей роты: «Ну как, всем видно?» И он засмеялся радостно и весело. И хотя немцы опять бросились в отчаянную контратаку и даже заняли первый этаж, наши бойцы, успевшие закрепиться в верхних этажах рейхстага, чувствовали себя хозяевами этого большого обгоревшего здания. Теперь никакая сила не заставила бы их уйти отсюда.</a:t>
            </a:r>
            <a:endParaRPr lang="ru-RU" sz="2600" b="1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962B40EA-B8AC-5399-D05B-16D151DDA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17673"/>
            <a:ext cx="10134502" cy="1280890"/>
          </a:xfrm>
        </p:spPr>
        <p:txBody>
          <a:bodyPr>
            <a:noAutofit/>
          </a:bodyPr>
          <a:lstStyle/>
          <a:p>
            <a:r>
              <a:rPr lang="ru-RU" sz="2800" b="0" i="0" dirty="0">
                <a:effectLst/>
                <a:latin typeface="-apple-system"/>
              </a:rPr>
              <a:t>5 мая в "Комсомольской правде" был напечатан рассказ очевидца капитана Андреева о событиях 30 апреля 1945 года, который </a:t>
            </a:r>
            <a:r>
              <a:rPr lang="ru-RU" sz="2800" b="0" i="0" dirty="0" err="1">
                <a:effectLst/>
                <a:latin typeface="-apple-system"/>
              </a:rPr>
              <a:t>потверждает</a:t>
            </a:r>
            <a:r>
              <a:rPr lang="ru-RU" sz="2800" b="0" i="0" dirty="0">
                <a:effectLst/>
                <a:latin typeface="-apple-system"/>
              </a:rPr>
              <a:t> подвиг Булатова.</a:t>
            </a:r>
            <a:endParaRPr lang="ru-RU" sz="2800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6BBD2A9F-183A-8C99-D681-31F4B775B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21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95B651FE-0561-4C3E-DFE7-B7E686B64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2" y="112542"/>
            <a:ext cx="9641058" cy="674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68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FA20E-F43A-9B92-664A-F967B507B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70" y="0"/>
            <a:ext cx="3599339" cy="1730830"/>
          </a:xfrm>
        </p:spPr>
        <p:txBody>
          <a:bodyPr/>
          <a:lstStyle/>
          <a:p>
            <a:pPr algn="ctr"/>
            <a:r>
              <a:rPr lang="ru-RU" b="1" dirty="0"/>
              <a:t>Бакулев Александр Николаевич </a:t>
            </a:r>
            <a:br>
              <a:rPr lang="ru-RU" b="1" dirty="0"/>
            </a:br>
            <a:r>
              <a:rPr lang="ru-RU" b="1" dirty="0"/>
              <a:t>(1890 – 1967)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746B44-B7D0-01AC-3C9A-659F1CA26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225" y="1167618"/>
            <a:ext cx="7360163" cy="5535638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Родился 25 ноября (7 декабря) 1890 года в деревне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Невениковская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(ныне деревня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Бакули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, Слободской район, Кировская область).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Окончил Первую Вятскую гимназию в 1911 году, затем — медицинский факультет Саратовского университета (1915).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Участник Первой мировой войны, два с половиной года нёс службу на Западном фронте младшим врачом 80-го Кабардинского полка.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1BEFD5-73BE-2D23-2E7B-87A806017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516992" y="3200876"/>
            <a:ext cx="1966725" cy="2668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E3C3C8E8-C3FA-0752-9A17-59FF1FC60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1" y="1902656"/>
            <a:ext cx="359933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410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20E656C-7799-F087-9A6E-16CBF92F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A9FA85-F1F2-CE8C-4ABC-684B2907A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849" y="351691"/>
            <a:ext cx="7577795" cy="6372665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ru-RU" i="0" dirty="0">
                <a:solidFill>
                  <a:srgbClr val="333333"/>
                </a:solidFill>
                <a:effectLst/>
                <a:latin typeface="-apple-system"/>
              </a:rPr>
              <a:t>Профессиональная деятельность Бакулева связана с такими направлениями медицины, </a:t>
            </a:r>
            <a:r>
              <a:rPr lang="ru-RU" b="0" i="0" dirty="0">
                <a:solidFill>
                  <a:srgbClr val="333333"/>
                </a:solidFill>
                <a:effectLst/>
                <a:latin typeface="-apple-system"/>
              </a:rPr>
              <a:t>как хирургия почек, костная хирургия, хирургическое лечение язвенной болезни, хирургия сердца, опухоли средостения и лёгких.</a:t>
            </a:r>
          </a:p>
          <a:p>
            <a:pPr algn="l">
              <a:spcBef>
                <a:spcPts val="600"/>
              </a:spcBef>
            </a:pPr>
            <a:r>
              <a:rPr lang="ru-RU" i="0" dirty="0">
                <a:solidFill>
                  <a:srgbClr val="333333"/>
                </a:solidFill>
                <a:effectLst/>
                <a:latin typeface="-apple-system"/>
              </a:rPr>
              <a:t>В 1948 году произвёл операцию по поводу врождённого порока сердца. Бакулев был также одним из пионеров нейрохирургии в СССР.</a:t>
            </a:r>
          </a:p>
          <a:p>
            <a:pPr algn="l">
              <a:spcBef>
                <a:spcPts val="600"/>
              </a:spcBef>
            </a:pPr>
            <a:r>
              <a:rPr lang="ru-RU" i="0" dirty="0">
                <a:solidFill>
                  <a:srgbClr val="333333"/>
                </a:solidFill>
                <a:effectLst/>
                <a:latin typeface="-apple-system"/>
              </a:rPr>
              <a:t>Основатель и первый директор Института грудной хирургии (позднее Институт сердечно-сосудистой хирургии им. А. Н. Бакулева).</a:t>
            </a:r>
          </a:p>
          <a:p>
            <a:pPr algn="l">
              <a:spcBef>
                <a:spcPts val="600"/>
              </a:spcBef>
            </a:pPr>
            <a:r>
              <a:rPr lang="ru-RU" i="0" dirty="0">
                <a:solidFill>
                  <a:srgbClr val="333333"/>
                </a:solidFill>
                <a:effectLst/>
                <a:latin typeface="-apple-system"/>
              </a:rPr>
              <a:t>Президент АМН СССР с 14 декабря 1953 года по 29 января 1960 года.</a:t>
            </a:r>
          </a:p>
          <a:p>
            <a:pPr algn="l">
              <a:spcBef>
                <a:spcPts val="600"/>
              </a:spcBef>
            </a:pPr>
            <a:r>
              <a:rPr lang="ru-RU" i="0" dirty="0">
                <a:solidFill>
                  <a:srgbClr val="333333"/>
                </a:solidFill>
                <a:effectLst/>
                <a:latin typeface="-apple-system"/>
              </a:rPr>
              <a:t>Умер 31 марта 1967 года. Похоронен в Москве на Новодевичьем кладбище </a:t>
            </a:r>
          </a:p>
          <a:p>
            <a:pPr algn="l">
              <a:spcBef>
                <a:spcPts val="600"/>
              </a:spcBef>
            </a:pPr>
            <a:endParaRPr lang="ru-RU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 algn="l">
              <a:spcBef>
                <a:spcPts val="600"/>
              </a:spcBef>
            </a:pPr>
            <a:endParaRPr lang="ru-RU" b="0" i="0" dirty="0">
              <a:solidFill>
                <a:srgbClr val="333333"/>
              </a:solidFill>
              <a:effectLst/>
              <a:latin typeface="-apple-system"/>
            </a:endParaRPr>
          </a:p>
          <a:p>
            <a:endParaRPr lang="ru-RU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3C78A2C-A49B-C6A5-706D-62A6CA750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5341" y="1353943"/>
            <a:ext cx="81734" cy="37234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7BF419D3-11E1-DF04-ED50-5D3B20555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5" y="1597539"/>
            <a:ext cx="4255794" cy="372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08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7E413A39-D33B-0093-706A-0E5C3703D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Музей – усадьба академика </a:t>
            </a:r>
            <a:r>
              <a:rPr lang="ru-RU" b="1" dirty="0" err="1"/>
              <a:t>А.Н.Бакулева</a:t>
            </a:r>
            <a:r>
              <a:rPr lang="ru-RU" b="1" dirty="0"/>
              <a:t> в д. </a:t>
            </a:r>
            <a:r>
              <a:rPr lang="ru-RU" b="1" dirty="0" err="1"/>
              <a:t>Бакули</a:t>
            </a:r>
            <a:endParaRPr lang="ru-RU" b="1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9CFD35B-D44A-36DB-66E4-E48187D774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1875" y="2784475"/>
            <a:ext cx="441007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50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673FC2-DFB3-A7EF-BD08-783920E2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</a:rPr>
              <a:t>Вахрушевы, династия вятских промышленников</a:t>
            </a:r>
            <a:r>
              <a:rPr lang="ru-RU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787E81E-57FE-FB30-981E-C4DBDDE37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</a:rPr>
              <a:t>В 1854 крестьянин Тимофей Вахрушев с сыновьями Федором и Иваном «поставил» три кожевенных завода, а через два года младшие сыновья Т. Вахрушева Василий, Тимофей и Андрей основали еще один завод. На их основе к 1890 был создан «Торговый Дом. Илья Вахрушев с сыновьями». На месте д. Мало-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</a:rPr>
              <a:t>Завалинской</a:t>
            </a:r>
            <a:r>
              <a:rPr lang="ru-RU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</a:rPr>
              <a:t> выросло с. </a:t>
            </a:r>
            <a:r>
              <a:rPr lang="ru-RU" b="0" i="0" dirty="0" err="1">
                <a:solidFill>
                  <a:srgbClr val="555555"/>
                </a:solidFill>
                <a:effectLst/>
                <a:latin typeface="times new roman" panose="02020603050405020304" pitchFamily="18" charset="0"/>
              </a:rPr>
              <a:t>Вознесенско</a:t>
            </a:r>
            <a:r>
              <a:rPr lang="ru-RU" b="0" i="0" dirty="0">
                <a:solidFill>
                  <a:srgbClr val="555555"/>
                </a:solidFill>
                <a:effectLst/>
                <a:latin typeface="times new roman" panose="02020603050405020304" pitchFamily="18" charset="0"/>
              </a:rPr>
              <a:t>-Вахрушево (ныне п. Вахруши Слободского р-на) с каменными домами и большими заводскими корпусами.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80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3AFE0F3-D09B-BB1A-B80E-F2D4E3A24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33762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0CCF20-6D00-B4DE-A65F-CF1D68D90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388" y="450167"/>
            <a:ext cx="5183188" cy="900332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Вахруши Завод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AF95439-7A8B-E4D9-81D2-C96EDA5ADF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54" y="1463041"/>
            <a:ext cx="5803908" cy="365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AA3E2106-4878-38A3-FE11-D32168A87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37626"/>
            <a:ext cx="5183188" cy="1012873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/>
              <a:t>Кожевенно</a:t>
            </a:r>
            <a:r>
              <a:rPr lang="ru-RU" sz="3600" dirty="0"/>
              <a:t> обувной комбинат</a:t>
            </a:r>
          </a:p>
        </p:txBody>
      </p:sp>
      <p:pic>
        <p:nvPicPr>
          <p:cNvPr id="7172" name="Picture 4" descr="Picture background">
            <a:extLst>
              <a:ext uri="{FF2B5EF4-FFF2-40B4-BE49-F238E27FC236}">
                <a16:creationId xmlns:a16="http://schemas.microsoft.com/office/drawing/2014/main" id="{EBB3E03F-02C2-AC70-0262-A9EFA9DD40E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42" y="1463041"/>
            <a:ext cx="5553804" cy="365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259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E4CFE48-FAA8-B3FB-CE1F-1B2333DC5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06" y="196948"/>
            <a:ext cx="4559519" cy="1547446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Александр Степанович</a:t>
            </a:r>
            <a:br>
              <a:rPr lang="ru-RU" b="1" dirty="0"/>
            </a:br>
            <a:r>
              <a:rPr lang="ru-RU" b="1" dirty="0"/>
              <a:t>Г Р И Н </a:t>
            </a:r>
            <a:br>
              <a:rPr lang="ru-RU" dirty="0"/>
            </a:br>
            <a:r>
              <a:rPr lang="ru-RU" sz="2700" dirty="0"/>
              <a:t>(23.08.1880 – 8.07.1932 гг.)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B0030FA-FC86-CCE0-0843-F6F2ADCA9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789EAE66-444A-7E7C-9D74-B44652909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995707" y="3292829"/>
            <a:ext cx="1699225" cy="31079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6460D93D-D237-85AA-7424-5037F6DB1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1" y="1942330"/>
            <a:ext cx="4970682" cy="372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67759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436</TotalTime>
  <Words>1349</Words>
  <Application>Microsoft Office PowerPoint</Application>
  <PresentationFormat>Широкоэкранный</PresentationFormat>
  <Paragraphs>50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-apple-system</vt:lpstr>
      <vt:lpstr>Arial</vt:lpstr>
      <vt:lpstr>Century Gothic</vt:lpstr>
      <vt:lpstr>Constantia</vt:lpstr>
      <vt:lpstr>PT Serif</vt:lpstr>
      <vt:lpstr>Roboto</vt:lpstr>
      <vt:lpstr>times new roman</vt:lpstr>
      <vt:lpstr>Wingdings 3</vt:lpstr>
      <vt:lpstr>Легкий дым</vt:lpstr>
      <vt:lpstr>Знаменитые люди Слободского района</vt:lpstr>
      <vt:lpstr>Ксенофо́нт Алексе́евич Анфила́тов (1761 – 1820 гг.)</vt:lpstr>
      <vt:lpstr>Презентация PowerPoint</vt:lpstr>
      <vt:lpstr>Бакулев Александр Николаевич  (1890 – 1967)</vt:lpstr>
      <vt:lpstr>Презентация PowerPoint</vt:lpstr>
      <vt:lpstr>Музей – усадьба академика А.Н.Бакулева в д. Бакули</vt:lpstr>
      <vt:lpstr>Вахрушевы, династия вятских промышленников.</vt:lpstr>
      <vt:lpstr>Презентация PowerPoint</vt:lpstr>
      <vt:lpstr>Александр Степанович Г Р И Н  (23.08.1880 – 8.07.1932 гг.)</vt:lpstr>
      <vt:lpstr>Александр Гриневский родился 11 (23) августа 1880 года в городе Слободском Вятской губернии.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Чайковский и Вятка </vt:lpstr>
      <vt:lpstr>Вятский парень Григорий Булатов первым водрузил знамя Победы на рейхстаге. </vt:lpstr>
      <vt:lpstr>Презентация PowerPoint</vt:lpstr>
      <vt:lpstr>Презентация PowerPoint</vt:lpstr>
      <vt:lpstr>5 мая в "Комсомольской правде" был напечатан рассказ очевидца капитана Андреева о событиях 30 апреля 1945 года, который потверждает подвиг Булатова.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Эмма Касимова</dc:creator>
  <cp:lastModifiedBy>Эмма Касимова</cp:lastModifiedBy>
  <cp:revision>13</cp:revision>
  <dcterms:created xsi:type="dcterms:W3CDTF">2024-11-08T13:19:07Z</dcterms:created>
  <dcterms:modified xsi:type="dcterms:W3CDTF">2024-11-10T09:23:17Z</dcterms:modified>
</cp:coreProperties>
</file>