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0%B8%D1%80%D0%BE%D0%B2%D1%81%D0%BA%D0%B0%D1%8F_%D0%BE%D0%B1%D0%BB%D0%B0%D1%81%D1%82%D1%8C" TargetMode="External"/><Relationship Id="rId3" Type="http://schemas.openxmlformats.org/officeDocument/2006/relationships/hyperlink" Target="https://ru.wikipedia.org/wiki/%D0%92%D1%8F%D1%82%D1%81%D0%BA%D0%B0%D1%8F_%D0%B7%D0%B5%D0%BC%D0%BB%D1%8F" TargetMode="External"/><Relationship Id="rId7" Type="http://schemas.openxmlformats.org/officeDocument/2006/relationships/hyperlink" Target="https://ru.wikipedia.org/wiki/%D0%A1%D0%BB%D0%BE%D0%B1%D0%BE%D0%B4%D1%81%D0%BA%D0%BE%D0%B9_%D1%80%D0%B0%D0%B9%D0%BE%D0%BD_(%D0%9A%D0%B8%D1%80%D0%BE%D0%B2%D1%81%D0%BA%D0%B0%D1%8F_%D0%BE%D0%B1%D0%BB%D0%B0%D1%81%D1%82%D1%8C)" TargetMode="External"/><Relationship Id="rId2" Type="http://schemas.openxmlformats.org/officeDocument/2006/relationships/hyperlink" Target="https://ru.wikipedia.org/wiki/%D0%94%D1%80%D0%B5%D0%B2%D0%BD%D1%8F%D1%8F_%D0%A0%D1%83%D1%81%D1%8C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ru.wikipedia.org/wiki/XIV_%D0%B2%D0%B5%D0%BA" TargetMode="External"/><Relationship Id="rId5" Type="http://schemas.openxmlformats.org/officeDocument/2006/relationships/hyperlink" Target="https://ru.wikipedia.org/wiki/XIII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ru.wikipedia.org/wiki/%D0%93%D0%BE%D1%80%D0%BE%D0%B4%D0%B8%D1%89%D0%B5" TargetMode="External"/><Relationship Id="rId9" Type="http://schemas.openxmlformats.org/officeDocument/2006/relationships/hyperlink" Target="https://ru.wikipedia.org/wiki/%D0%A1%D0%BB%D0%BE%D0%B1%D0%BE%D0%B4%D1%81%D0%BA%D0%BE%D0%B9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D18BD-C323-47AA-6399-CC1DFBB26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710268"/>
            <a:ext cx="7766936" cy="2340568"/>
          </a:xfrm>
        </p:spPr>
        <p:txBody>
          <a:bodyPr/>
          <a:lstStyle/>
          <a:p>
            <a:pPr algn="ctr"/>
            <a:r>
              <a:rPr lang="ru-RU" b="1" i="0" dirty="0">
                <a:solidFill>
                  <a:srgbClr val="000000"/>
                </a:solidFill>
                <a:effectLst/>
                <a:latin typeface="Inter"/>
              </a:rPr>
              <a:t>Па­мят­ни­ки при­роды Слободского района</a:t>
            </a:r>
            <a:endParaRPr lang="ru-RU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AFF9E5-E080-A053-C44B-2FFF7C441B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09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FFD00B7-ECEC-38A4-6B17-3E393D52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i="0" dirty="0">
                <a:solidFill>
                  <a:srgbClr val="000000"/>
                </a:solidFill>
                <a:effectLst/>
                <a:latin typeface="Inter"/>
              </a:rPr>
              <a:t>Сло­бод­ское об­на­жение </a:t>
            </a:r>
            <a:br>
              <a:rPr lang="ru-RU" sz="3600" b="1" i="0" dirty="0">
                <a:solidFill>
                  <a:srgbClr val="000000"/>
                </a:solidFill>
                <a:effectLst/>
                <a:latin typeface="Inter"/>
              </a:rPr>
            </a:br>
            <a:r>
              <a:rPr lang="ru-RU" sz="3600" b="1" i="0" dirty="0">
                <a:solidFill>
                  <a:srgbClr val="000000"/>
                </a:solidFill>
                <a:effectLst/>
                <a:latin typeface="Inter"/>
              </a:rPr>
              <a:t>(бе­рег р. Вят­ки)</a:t>
            </a:r>
            <a:endParaRPr lang="ru-RU" sz="3600" b="1" dirty="0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BF923F05-DD68-4392-6BEE-631FC0B9904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594" y="1930400"/>
            <a:ext cx="6904147" cy="460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30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339898-E6E1-DCED-021F-A7B2378C3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23558"/>
            <a:ext cx="8596668" cy="1026940"/>
          </a:xfrm>
        </p:spPr>
        <p:txBody>
          <a:bodyPr>
            <a:noAutofit/>
          </a:bodyPr>
          <a:lstStyle/>
          <a:p>
            <a:r>
              <a:rPr lang="ru-RU" sz="2800" b="1" i="0" dirty="0">
                <a:solidFill>
                  <a:schemeClr val="accent2"/>
                </a:solidFill>
                <a:effectLst/>
                <a:latin typeface="Inter"/>
              </a:rPr>
              <a:t> </a:t>
            </a:r>
            <a:r>
              <a:rPr lang="ru-RU" sz="2800" b="1" i="0" dirty="0">
                <a:solidFill>
                  <a:schemeClr val="accent2">
                    <a:lumMod val="50000"/>
                  </a:schemeClr>
                </a:solidFill>
                <a:effectLst/>
                <a:latin typeface="Inter"/>
              </a:rPr>
              <a:t>Ком­плексный па­мят­ник – </a:t>
            </a:r>
            <a:r>
              <a:rPr lang="ru-RU" sz="2800" b="1" i="0" dirty="0" err="1">
                <a:solidFill>
                  <a:schemeClr val="accent2">
                    <a:lumMod val="50000"/>
                  </a:schemeClr>
                </a:solidFill>
                <a:effectLst/>
                <a:latin typeface="Inter"/>
              </a:rPr>
              <a:t>Под­чуршин­ский</a:t>
            </a:r>
            <a:r>
              <a:rPr lang="ru-RU" sz="2800" b="1" i="0" dirty="0">
                <a:solidFill>
                  <a:schemeClr val="accent2">
                    <a:lumMod val="50000"/>
                  </a:schemeClr>
                </a:solidFill>
                <a:effectLst/>
                <a:latin typeface="Inter"/>
              </a:rPr>
              <a:t> холм – са­мые круп­ные по­сад­ки сос­ны си­бир­ской на тер­ри­тории Ки­ров­ской об­ласти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9003B19-4832-2110-D70C-1465AE302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3557" y="1688123"/>
            <a:ext cx="4208305" cy="3673395"/>
          </a:xfrm>
        </p:spPr>
        <p:txBody>
          <a:bodyPr>
            <a:noAutofit/>
          </a:bodyPr>
          <a:lstStyle/>
          <a:p>
            <a:r>
              <a:rPr lang="ru-RU" sz="2400" b="1" i="0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Подчу́ршинское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1" i="0" dirty="0" err="1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городи́ще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— археологический памятник, 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2" tooltip="Древняя Рус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древнерусское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3" tooltip="Вятская земл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вятское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4" tooltip="Городище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городище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5" tooltip="XI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XIII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6" tooltip="XIV ве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XIV веков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 Располагается в центре пос. Первомайский 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7" tooltip="Слободской район (Кировская область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Слободского района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8" tooltip="Кировская область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Кировской области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(ныне входит в черту города </a:t>
            </a:r>
            <a:r>
              <a:rPr lang="ru-RU" sz="2400" b="1" i="0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9" tooltip="Слободско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Слободской</a:t>
            </a:r>
            <a:r>
              <a:rPr lang="ru-RU" sz="2400" b="1" i="0" dirty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).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id="{096D785C-8BC7-E6C4-45DE-BA73D9EB46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352" y="1490064"/>
            <a:ext cx="6927129" cy="475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79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248B5-A101-58D2-D6C9-5C02E1795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5760"/>
            <a:ext cx="10196992" cy="801858"/>
          </a:xfrm>
        </p:spPr>
        <p:txBody>
          <a:bodyPr>
            <a:normAutofit/>
          </a:bodyPr>
          <a:lstStyle/>
          <a:p>
            <a:pPr algn="ctr"/>
            <a:r>
              <a:rPr lang="ru-RU" sz="2800" b="1" i="0" dirty="0">
                <a:solidFill>
                  <a:srgbClr val="000000"/>
                </a:solidFill>
                <a:effectLst/>
                <a:latin typeface="Inter"/>
              </a:rPr>
              <a:t>Жу­ков­ский карь­ер (мес­то­рож­де­ние из­вес­тня­ков)</a:t>
            </a:r>
            <a:endParaRPr lang="ru-RU" sz="28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B3AE56-45B9-C397-283E-94521617D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9032" y="1754187"/>
            <a:ext cx="4457373" cy="415424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-apple-system"/>
              </a:rPr>
              <a:t>Д</a:t>
            </a:r>
            <a:r>
              <a:rPr lang="ru-RU" sz="2400" i="0" dirty="0">
                <a:solidFill>
                  <a:srgbClr val="000000"/>
                </a:solidFill>
                <a:effectLst/>
                <a:latin typeface="-apple-system"/>
              </a:rPr>
              <a:t>обывают известняк: белый, серый, розовый, с прослоями сиреневого мергеля и глины, с прожилками кристаллического кальцита, изредка порошковатого гематита, лучистого куприта и малахита. Встречаются прослои рыжего рисунчатого яшмовидного кремня, нигде более в области не встречаемого.</a:t>
            </a:r>
            <a:endParaRPr lang="ru-RU" sz="24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51FC915-898A-2CEE-F147-8ABCE098EB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956" y="1754186"/>
            <a:ext cx="5890370" cy="441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12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502AC-622A-7E34-D161-CE30DC0C2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39151"/>
            <a:ext cx="7918027" cy="936381"/>
          </a:xfrm>
        </p:spPr>
        <p:txBody>
          <a:bodyPr>
            <a:normAutofit/>
          </a:bodyPr>
          <a:lstStyle/>
          <a:p>
            <a:r>
              <a:rPr lang="ru-RU" sz="3200" b="1" i="0" dirty="0">
                <a:solidFill>
                  <a:srgbClr val="000000"/>
                </a:solidFill>
                <a:effectLst/>
                <a:latin typeface="Inter"/>
              </a:rPr>
              <a:t>«Свя­той ис­точник» у Тро­иц­кой цер­кви.</a:t>
            </a:r>
            <a:endParaRPr lang="ru-RU" sz="32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89D22D-8D4B-9781-D093-A4A889639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3895" y="1477109"/>
            <a:ext cx="4754880" cy="4768946"/>
          </a:xfrm>
        </p:spPr>
        <p:txBody>
          <a:bodyPr>
            <a:normAutofit/>
          </a:bodyPr>
          <a:lstStyle/>
          <a:p>
            <a:r>
              <a:rPr lang="ru-RU" sz="2400" b="0" i="0" dirty="0">
                <a:solidFill>
                  <a:srgbClr val="000000"/>
                </a:solidFill>
                <a:effectLst/>
                <a:latin typeface="-apple-system"/>
              </a:rPr>
              <a:t>Недалеко от Троицкой церкви, в глубине старинного кладбища, на склоне берега Вятки есть святой источник Иоанна Предтечи. В 2007 году над святым источником была построена часовня с купелью, освящённая в честь Иоанна Предтечи. Здесь полным погружением совершаются Таинство Крещения, окунуться в святой купели может также и любой желающий</a:t>
            </a:r>
            <a:r>
              <a:rPr lang="ru-RU" b="0" i="0" dirty="0">
                <a:solidFill>
                  <a:srgbClr val="000000"/>
                </a:solidFill>
                <a:effectLst/>
                <a:latin typeface="-apple-system"/>
              </a:rPr>
              <a:t>.</a:t>
            </a:r>
            <a:endParaRPr lang="ru-RU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7765937-3269-5E2A-474B-ADE43DC87F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396" y="1175532"/>
            <a:ext cx="4401487" cy="552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7834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256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Inter</vt:lpstr>
      <vt:lpstr>Trebuchet MS</vt:lpstr>
      <vt:lpstr>Wingdings 3</vt:lpstr>
      <vt:lpstr>Аспект</vt:lpstr>
      <vt:lpstr>Па­мят­ни­ки при­роды Слободского района</vt:lpstr>
      <vt:lpstr>Сло­бод­ское об­на­жение  (бе­рег р. Вят­ки)</vt:lpstr>
      <vt:lpstr> Ком­плексный па­мят­ник – Под­чуршин­ский холм – са­мые круп­ные по­сад­ки сос­ны си­бир­ской на тер­ри­тории Ки­ров­ской об­ласти</vt:lpstr>
      <vt:lpstr>Жу­ков­ский карь­ер (мес­то­рож­де­ние из­вес­тня­ков)</vt:lpstr>
      <vt:lpstr>«Свя­той ис­точник» у Тро­иц­кой цер­кви.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Эмма Касимова</dc:creator>
  <cp:lastModifiedBy>Эмма Касимова</cp:lastModifiedBy>
  <cp:revision>2</cp:revision>
  <dcterms:created xsi:type="dcterms:W3CDTF">2024-11-09T18:47:20Z</dcterms:created>
  <dcterms:modified xsi:type="dcterms:W3CDTF">2024-11-09T19:52:55Z</dcterms:modified>
</cp:coreProperties>
</file>